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F54_CFD23EF4.xml" ContentType="application/vnd.ms-powerpoint.comment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3" r:id="rId6"/>
    <p:sldMasterId id="2147483700" r:id="rId7"/>
    <p:sldMasterId id="2147483703" r:id="rId8"/>
    <p:sldMasterId id="2147483709" r:id="rId9"/>
    <p:sldMasterId id="2147483753" r:id="rId10"/>
    <p:sldMasterId id="2147483777" r:id="rId11"/>
    <p:sldMasterId id="2147483783" r:id="rId12"/>
    <p:sldMasterId id="2147483865" r:id="rId13"/>
    <p:sldMasterId id="2147483680" r:id="rId14"/>
  </p:sldMasterIdLst>
  <p:notesMasterIdLst>
    <p:notesMasterId r:id="rId33"/>
  </p:notesMasterIdLst>
  <p:sldIdLst>
    <p:sldId id="260" r:id="rId15"/>
    <p:sldId id="3977" r:id="rId16"/>
    <p:sldId id="3991" r:id="rId17"/>
    <p:sldId id="3947" r:id="rId18"/>
    <p:sldId id="3993" r:id="rId19"/>
    <p:sldId id="364" r:id="rId20"/>
    <p:sldId id="265" r:id="rId21"/>
    <p:sldId id="282" r:id="rId22"/>
    <p:sldId id="4011" r:id="rId23"/>
    <p:sldId id="4012" r:id="rId24"/>
    <p:sldId id="3945" r:id="rId25"/>
    <p:sldId id="278" r:id="rId26"/>
    <p:sldId id="3943" r:id="rId27"/>
    <p:sldId id="4013" r:id="rId28"/>
    <p:sldId id="4010" r:id="rId29"/>
    <p:sldId id="3924" r:id="rId30"/>
    <p:sldId id="3997"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3AE2B-C95E-2F6C-8BBA-D0CB6A6D3FC6}" name="Heather Gerken" initials="HG" userId="S::hgerken@healthequity.com::3ba92fd8-1370-4a82-91b6-e690b24bb754" providerId="AD"/>
  <p188:author id="{E079A55F-85FB-2E22-86DD-D983846E1A83}" name="Spencer Shimada" initials="SS" userId="S::sshimada@healthequity.com::9a59e0e0-fda6-4fb9-8f18-35bc704be4ee"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E5D95F8B-3068-3B70-8D01-C93E72BFEF0D}" name="Diane Slyman" initials="DS" userId="S::dslyman@healthequity.com::ca8841ff-e240-40ff-a737-edd8dde15a48"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2282" autoAdjust="0"/>
  </p:normalViewPr>
  <p:slideViewPr>
    <p:cSldViewPr snapToGrid="0">
      <p:cViewPr varScale="1">
        <p:scale>
          <a:sx n="91" d="100"/>
          <a:sy n="91"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microsoft.com/office/2018/10/relationships/authors" Target="authors.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291E033E-8DA0-4690-BC75-DEE9DD05D999}"/>
    <pc:docChg chg="delSld modSld sldOrd">
      <pc:chgData name="Tyler Revill" userId="064ddc97-4881-474d-812c-a32e3145e493" providerId="ADAL" clId="{291E033E-8DA0-4690-BC75-DEE9DD05D999}" dt="2024-08-07T18:06:31.787" v="18" actId="20577"/>
      <pc:docMkLst>
        <pc:docMk/>
      </pc:docMkLst>
      <pc:sldChg chg="modSp mod">
        <pc:chgData name="Tyler Revill" userId="064ddc97-4881-474d-812c-a32e3145e493" providerId="ADAL" clId="{291E033E-8DA0-4690-BC75-DEE9DD05D999}" dt="2024-08-07T18:06:31.787" v="18" actId="20577"/>
        <pc:sldMkLst>
          <pc:docMk/>
          <pc:sldMk cId="3080819532" sldId="265"/>
        </pc:sldMkLst>
        <pc:graphicFrameChg chg="modGraphic">
          <ac:chgData name="Tyler Revill" userId="064ddc97-4881-474d-812c-a32e3145e493" providerId="ADAL" clId="{291E033E-8DA0-4690-BC75-DEE9DD05D999}" dt="2024-08-07T18:06:31.787" v="18" actId="20577"/>
          <ac:graphicFrameMkLst>
            <pc:docMk/>
            <pc:sldMk cId="3080819532" sldId="265"/>
            <ac:graphicFrameMk id="10" creationId="{526BBB8D-BD49-FD08-A241-48CDAA7AB507}"/>
          </ac:graphicFrameMkLst>
        </pc:graphicFrameChg>
      </pc:sldChg>
      <pc:sldChg chg="ord modNotesTx">
        <pc:chgData name="Tyler Revill" userId="064ddc97-4881-474d-812c-a32e3145e493" providerId="ADAL" clId="{291E033E-8DA0-4690-BC75-DEE9DD05D999}" dt="2024-08-07T18:06:21.836" v="8" actId="6549"/>
        <pc:sldMkLst>
          <pc:docMk/>
          <pc:sldMk cId="457185999" sldId="282"/>
        </pc:sldMkLst>
      </pc:sldChg>
      <pc:sldChg chg="del">
        <pc:chgData name="Tyler Revill" userId="064ddc97-4881-474d-812c-a32e3145e493" providerId="ADAL" clId="{291E033E-8DA0-4690-BC75-DEE9DD05D999}" dt="2024-08-07T18:06:12.619" v="0" actId="2696"/>
        <pc:sldMkLst>
          <pc:docMk/>
          <pc:sldMk cId="581120428" sldId="283"/>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7C0EBFFC-DBC9-4DCE-A86A-164684724686}" authorId="{615AEE6D-B114-7361-6C09-68ED66F2ABA2}" created="2023-06-26T22:25:09.719">
    <pc:sldMkLst xmlns:pc="http://schemas.microsoft.com/office/powerpoint/2013/main/command">
      <pc:docMk/>
      <pc:sldMk cId="3486662388" sldId="3924"/>
    </pc:sldMkLst>
    <p188:txBody>
      <a:bodyPr/>
      <a:lstStyle/>
      <a:p>
        <a:r>
          <a:rPr lang="en-US"/>
          <a:t>INSERT your enrollment dates and enrollment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610F-E898-4D97-8BB3-DF499D659333}"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DAC95-C651-4CB7-A26E-F0E3489E66C4}" type="slidenum">
              <a:rPr lang="en-US" smtClean="0"/>
              <a:t>‹#›</a:t>
            </a:fld>
            <a:endParaRPr lang="en-US"/>
          </a:p>
        </p:txBody>
      </p:sp>
    </p:spTree>
    <p:extLst>
      <p:ext uri="{BB962C8B-B14F-4D97-AF65-F5344CB8AC3E}">
        <p14:creationId xmlns:p14="http://schemas.microsoft.com/office/powerpoint/2010/main" val="2529347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ealthequity.com/lpfsa-q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Thanks for joining today to learn how you can save with a HealthEquity Limited Purpose Flexible Spending Account. My name is [presenter name] and I’ll be your host.</a:t>
            </a:r>
            <a:r>
              <a:rPr lang="en-US" b="0" i="0" dirty="0">
                <a:solidFill>
                  <a:srgbClr val="000000"/>
                </a:solidFill>
                <a:effectLst/>
                <a:latin typeface="Calibri" panose="020F0502020204030204" pitchFamily="34" charset="0"/>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7227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cs typeface="Calibri"/>
              </a:rPr>
              <a:t>Melissa and Spencer also decide to contribute to their LPFSA plan for this year, to pay for Melissa getting LASIK eye surgery and for Spencer to get some dental work done, saving $600 in taxes.</a:t>
            </a:r>
          </a:p>
          <a:p>
            <a:pPr rtl="0" fontAlgn="base"/>
            <a:endParaRPr lang="en-US" dirty="0">
              <a:cs typeface="Calibri"/>
            </a:endParaRPr>
          </a:p>
          <a:p>
            <a:pPr rtl="0" fontAlgn="base"/>
            <a:r>
              <a:rPr lang="en-US" dirty="0">
                <a:cs typeface="Calibri"/>
              </a:rPr>
              <a:t>By using the LPFSA funds for these dental and eye care needs, Spencer and Melissa can then save more of their HSA funds for long-term retirement healthcare needs.</a:t>
            </a:r>
          </a:p>
          <a:p>
            <a:pPr rtl="0" fontAlgn="base"/>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90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Finches contribute to both the HSA and LPFSA, they can use the LPFSA for dental and vision expenses, while saving more each year in their HSA.</a:t>
            </a:r>
          </a:p>
          <a:p>
            <a:endParaRPr lang="en-US" dirty="0"/>
          </a:p>
          <a:p>
            <a:r>
              <a:rPr lang="en-US" dirty="0"/>
              <a:t>You can consider whether an LPFSA will help you with start </a:t>
            </a:r>
            <a:r>
              <a:rPr lang="en-US"/>
              <a:t>of plan </a:t>
            </a:r>
            <a:r>
              <a:rPr lang="en-US" dirty="0"/>
              <a:t>year dental and vision expenses and allow you to maximize your HSA contributions for your long-term medical expenses.</a:t>
            </a: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11</a:t>
            </a:fld>
            <a:endParaRPr lang="en-US"/>
          </a:p>
        </p:txBody>
      </p:sp>
    </p:spTree>
    <p:extLst>
      <p:ext uri="{BB962C8B-B14F-4D97-AF65-F5344CB8AC3E}">
        <p14:creationId xmlns:p14="http://schemas.microsoft.com/office/powerpoint/2010/main" val="42639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few tips to help ensure you maximize the savings available to you with an LPFSA.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Plan your spending—</a:t>
            </a:r>
            <a:r>
              <a:rPr lang="en-US" sz="1200" b="0" i="0" u="none" strike="noStrike" dirty="0">
                <a:solidFill>
                  <a:srgbClr val="000000"/>
                </a:solidFill>
                <a:effectLst/>
                <a:latin typeface="Calibri" panose="020F0502020204030204" pitchFamily="34" charset="0"/>
              </a:rPr>
              <a:t>It’s important that you use your LPFSA funds before plan year end for qualified dental and vision expenses or lose them (unless there is a carryover offered with your plan).</a:t>
            </a:r>
            <a:r>
              <a:rPr lang="en-US" sz="1200" b="0" i="0" dirty="0">
                <a:solidFill>
                  <a:srgbClr val="000000"/>
                </a:solidFill>
                <a:effectLst/>
                <a:latin typeface="Calibri" panose="020F0502020204030204" pitchFamily="34" charset="0"/>
              </a:rPr>
              <a:t>​</a:t>
            </a:r>
            <a:endParaRPr lang="en-US" sz="1200" b="0" i="0" dirty="0">
              <a:solidFill>
                <a:srgbClr val="444444"/>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Save all your receipts; you will need them for reimbursements and to substantiate your expenses.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000000"/>
                </a:solidFill>
                <a:effectLst/>
                <a:latin typeface="Calibri" panose="020F0502020204030204" pitchFamily="34" charset="0"/>
              </a:rPr>
              <a:t>Remember there is no double dipping: expenses reimbursed under your LPFSA cannot be reimbursed under any other plan or program, including an HSA</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0" lvl="0" indent="0">
              <a:buFont typeface="Arial" panose="020B0604020202020204" pitchFamily="34" charset="0"/>
              <a:buNone/>
            </a:pPr>
            <a:endParaRPr lang="en-US" kern="1200" dirty="0">
              <a:effectLst/>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953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1" dirty="0"/>
              <a:t>We’d like to hear from you—which of the LPFSA benefits, paired with an HSA, do you feel you’ll value most?</a:t>
            </a:r>
          </a:p>
          <a:p>
            <a:pPr rtl="0" fontAlgn="base"/>
            <a:endParaRPr lang="en-US" b="1" dirty="0"/>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Maximize your HSA contributions because you use your LPFSA for expected dental and vision needs</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Get your dental and vision funds at the start of the plan year</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Invest your HSA funds for the long-term</a:t>
            </a:r>
          </a:p>
          <a:p>
            <a:pPr marL="460375" indent="-463550" defTabSz="609570">
              <a:lnSpc>
                <a:spcPct val="120000"/>
              </a:lnSpc>
              <a:spcAft>
                <a:spcPts val="2200"/>
              </a:spcAft>
              <a:buFont typeface="+mj-lt"/>
              <a:buAutoNum type="alphaUcPeriod"/>
            </a:pPr>
            <a:r>
              <a:rPr lang="en-US" sz="1200" dirty="0">
                <a:solidFill>
                  <a:srgbClr val="2A2C2C"/>
                </a:solidFill>
                <a:latin typeface="Arial" panose="020B0604020202020204" pitchFamily="34" charset="0"/>
                <a:cs typeface="Arial" panose="020B0604020202020204" pitchFamily="34" charset="0"/>
              </a:rPr>
              <a:t>Increase your annual tax savings by contributing to both an HSA and LPFSA</a:t>
            </a:r>
          </a:p>
          <a:p>
            <a:pPr rtl="0" fontAlgn="base"/>
            <a:endParaRPr lang="en-US" b="1"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our 24/7 member services’ availability, easy access mobile app, </a:t>
            </a:r>
            <a:r>
              <a:rPr lang="en-US">
                <a:solidFill>
                  <a:srgbClr val="0A0A0A"/>
                </a:solidFill>
                <a:latin typeface="museo-sans"/>
              </a:rPr>
              <a:t>and convenient payment </a:t>
            </a:r>
            <a:r>
              <a:rPr lang="en-US" dirty="0">
                <a:solidFill>
                  <a:srgbClr val="0A0A0A"/>
                </a:solidFill>
                <a:latin typeface="museo-sans"/>
              </a:rPr>
              <a:t>and reimbursement.</a:t>
            </a:r>
          </a:p>
          <a:p>
            <a:endParaRPr lang="en-US" dirty="0">
              <a:solidFill>
                <a:srgbClr val="0A0A0A"/>
              </a:solidFill>
              <a:latin typeface="museo-sans"/>
            </a:endParaRPr>
          </a:p>
          <a:p>
            <a:r>
              <a:rPr lang="en-US" dirty="0">
                <a:solidFill>
                  <a:srgbClr val="0A0A0A"/>
                </a:solidFill>
                <a:latin typeface="museo-sans"/>
              </a:rPr>
              <a:t>You can take a quick photo of your receipt or documentation with your smart phone, open up the mobile app, and submit a claim in a few easy steps.</a:t>
            </a:r>
          </a:p>
          <a:p>
            <a:endParaRPr lang="en-US" dirty="0">
              <a:solidFill>
                <a:srgbClr val="0A0A0A"/>
              </a:solidFill>
              <a:latin typeface="museo-sans"/>
            </a:endParaRPr>
          </a:p>
          <a:p>
            <a:pPr algn="l"/>
            <a:r>
              <a:rPr lang="en-US" b="0" i="0" dirty="0">
                <a:solidFill>
                  <a:srgbClr val="222222"/>
                </a:solidFill>
                <a:effectLst/>
                <a:latin typeface="system-ui"/>
              </a:rPr>
              <a:t>Or you can submit LPFSA claims online in your account for reimbursement.</a:t>
            </a:r>
          </a:p>
          <a:p>
            <a:pPr algn="l">
              <a:buFont typeface="+mj-lt"/>
              <a:buNone/>
            </a:pPr>
            <a:r>
              <a:rPr lang="en-US" b="0" i="0" dirty="0">
                <a:solidFill>
                  <a:srgbClr val="222222"/>
                </a:solidFill>
                <a:effectLst/>
                <a:latin typeface="system-ui"/>
              </a:rPr>
              <a:t>Log into your account, then select the type of claim you want to submit. </a:t>
            </a:r>
          </a:p>
          <a:p>
            <a:pPr algn="l">
              <a:buFont typeface="+mj-lt"/>
              <a:buNone/>
            </a:pPr>
            <a:r>
              <a:rPr lang="en-US" b="0" i="0" dirty="0">
                <a:solidFill>
                  <a:srgbClr val="222222"/>
                </a:solidFill>
                <a:effectLst/>
                <a:latin typeface="system-ui"/>
              </a:rPr>
              <a:t>Go through the onscreen steps to complete the claim details and information. </a:t>
            </a:r>
          </a:p>
          <a:p>
            <a:pPr algn="l">
              <a:buFont typeface="+mj-lt"/>
              <a:buNone/>
            </a:pPr>
            <a:r>
              <a:rPr lang="en-US" b="0" i="0" dirty="0">
                <a:solidFill>
                  <a:srgbClr val="222222"/>
                </a:solidFill>
                <a:effectLst/>
                <a:latin typeface="system-ui"/>
              </a:rPr>
              <a:t>You will then need to upload a digital image of your documentation. You must include the documentation or receipt information or your claim will not be processed for reimbursement. </a:t>
            </a:r>
          </a:p>
          <a:p>
            <a:pPr algn="l">
              <a:buFont typeface="+mj-lt"/>
              <a:buNone/>
            </a:pPr>
            <a:r>
              <a:rPr lang="en-US" b="0" i="0" dirty="0">
                <a:solidFill>
                  <a:srgbClr val="222222"/>
                </a:solidFill>
                <a:effectLst/>
                <a:latin typeface="system-ui"/>
              </a:rPr>
              <a:t>Then review and submit your claim.</a:t>
            </a:r>
          </a:p>
          <a:p>
            <a:pPr algn="l">
              <a:buFont typeface="+mj-lt"/>
              <a:buNone/>
            </a:pPr>
            <a:endParaRPr lang="en-US" b="0" i="0" dirty="0">
              <a:solidFill>
                <a:srgbClr val="222222"/>
              </a:solidFill>
              <a:effectLst/>
              <a:latin typeface="system-u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limited purpose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u="none" strike="noStrike" dirty="0">
                <a:solidFill>
                  <a:srgbClr val="444444"/>
                </a:solidFill>
                <a:effectLst/>
                <a:latin typeface="Calibri" panose="020F0502020204030204" pitchFamily="34" charset="0"/>
              </a:rPr>
              <a:t>​</a:t>
            </a:r>
            <a:r>
              <a:rPr lang="en-US" b="0" i="0" dirty="0">
                <a:solidFill>
                  <a:srgbClr val="444444"/>
                </a:solidFill>
                <a:effectLst/>
                <a:latin typeface="Calibri" panose="020F0502020204030204" pitchFamily="34" charset="0"/>
              </a:rPr>
              <a:t>​</a:t>
            </a: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have your full amount of contribution funds available on the starting date of your plan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u="none" strike="noStrike" dirty="0">
                <a:solidFill>
                  <a:srgbClr val="444444"/>
                </a:solidFill>
                <a:effectLst/>
                <a:latin typeface="Arial" panose="020B0604020202020204" pitchFamily="34" charset="0"/>
              </a:rPr>
              <a:t>​</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endParaRPr lang="en-US" b="0" i="0" u="none" strike="noStrike" dirty="0">
              <a:solidFill>
                <a:srgbClr val="626362"/>
              </a:solidFill>
              <a:effectLst/>
              <a:latin typeface="Arial" panose="020B0604020202020204" pitchFamily="34" charset="0"/>
            </a:endParaRPr>
          </a:p>
          <a:p>
            <a:pPr algn="l" rtl="0" fontAlgn="base"/>
            <a:r>
              <a:rPr lang="en-US" b="0" i="0" u="none" strike="noStrike" dirty="0">
                <a:solidFill>
                  <a:srgbClr val="626362"/>
                </a:solidFill>
                <a:effectLst/>
                <a:latin typeface="Arial" panose="020B0604020202020204" pitchFamily="34" charset="0"/>
              </a:rPr>
              <a:t>You can then submit reimbursement claims online or with the mobile app</a:t>
            </a:r>
            <a:r>
              <a:rPr lang="en-US" b="0" i="0" u="none" strike="noStrike" dirty="0">
                <a:solidFill>
                  <a:srgbClr val="444444"/>
                </a:solidFill>
                <a:effectLst/>
                <a:latin typeface="Arial" panose="020B0604020202020204" pitchFamily="34" charset="0"/>
              </a:rPr>
              <a:t> once you’ve registered your account. And downloaded the app.</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Member Services team is available 24/7, 365 days a year to take your calls and respond to any questions that you have about your HealthEquity account.</a:t>
            </a:r>
            <a:r>
              <a:rPr lang="en-US" dirty="0">
                <a:effectLst/>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A0A0A"/>
                </a:solidFill>
                <a:effectLst/>
                <a:latin typeface="museo-sans"/>
              </a:rPr>
              <a:t>Limited Purpose Flexible Spending Accounts (LPFSAs) are an employer-sponsored tax-advantaged accounts that let you use pre-tax dollars to pay for </a:t>
            </a:r>
            <a:r>
              <a:rPr lang="en-US" b="0" i="0" u="sng" strike="noStrike" dirty="0">
                <a:solidFill>
                  <a:srgbClr val="2A2C2C"/>
                </a:solidFill>
                <a:effectLst/>
                <a:latin typeface="museo-sans"/>
                <a:hlinkClick r:id="rId3"/>
              </a:rPr>
              <a:t>eligible dental and vision expenses</a:t>
            </a:r>
            <a:r>
              <a:rPr lang="en-US" b="0" i="0" u="none" strike="noStrike" dirty="0">
                <a:solidFill>
                  <a:srgbClr val="0A0A0A"/>
                </a:solidFill>
                <a:effectLst/>
                <a:latin typeface="museo-sans"/>
              </a:rPr>
              <a:t>.</a:t>
            </a:r>
            <a:r>
              <a:rPr lang="en-US" b="0" i="0" dirty="0">
                <a:solidFill>
                  <a:srgbClr val="0A0A0A"/>
                </a:solidFill>
                <a:effectLst/>
                <a:latin typeface="museo-sans"/>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 Limited Purpose Flexible Spending Account can pair with your HSA-qualified health plan (sometimes known as a High Deductible Health Plan) and Health Savings Account to cover your dental and vision needs, while helping you boost your long-term health savings.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2</a:t>
            </a:fld>
            <a:endParaRPr lang="en-US"/>
          </a:p>
        </p:txBody>
      </p:sp>
    </p:spTree>
    <p:extLst>
      <p:ext uri="{BB962C8B-B14F-4D97-AF65-F5344CB8AC3E}">
        <p14:creationId xmlns:p14="http://schemas.microsoft.com/office/powerpoint/2010/main" val="252764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444444"/>
                </a:solidFill>
                <a:effectLst/>
                <a:latin typeface="proxima-nova"/>
              </a:rPr>
              <a:t>​The LPFSA allows you to access your annual contribution amount on day one of your plan year.</a:t>
            </a:r>
          </a:p>
          <a:p>
            <a:pPr algn="l" rtl="0" fontAlgn="base"/>
            <a:endParaRPr lang="en-US" b="0" i="0" dirty="0">
              <a:solidFill>
                <a:srgbClr val="444444"/>
              </a:solidFill>
              <a:effectLst/>
              <a:latin typeface="proxima-nova"/>
            </a:endParaRPr>
          </a:p>
          <a:p>
            <a:pPr algn="l" rtl="0" fontAlgn="base"/>
            <a:r>
              <a:rPr lang="en-US" b="0" i="0" dirty="0">
                <a:solidFill>
                  <a:srgbClr val="444444"/>
                </a:solidFill>
                <a:effectLst/>
                <a:latin typeface="proxima-nova"/>
              </a:rPr>
              <a:t>It’s easy to spend your funds and then submit reimbursements.</a:t>
            </a:r>
          </a:p>
          <a:p>
            <a:pPr algn="l" rtl="0" fontAlgn="base"/>
            <a:br>
              <a:rPr lang="en-US" b="0" i="0" dirty="0">
                <a:solidFill>
                  <a:srgbClr val="444444"/>
                </a:solidFill>
                <a:effectLst/>
                <a:latin typeface="proxima-nova"/>
              </a:rPr>
            </a:br>
            <a:r>
              <a:rPr lang="en-US" b="0" i="0" u="none" strike="noStrike" dirty="0">
                <a:solidFill>
                  <a:srgbClr val="565867"/>
                </a:solidFill>
                <a:effectLst/>
                <a:latin typeface="proxima-nova"/>
              </a:rPr>
              <a:t>Your Health Savings Account (HSA)-compatible or Limited Purpose Flexible Spending Account (LPFSA) covers qualified dental and vision expenses for you and your eligible dependents.</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Eligible dependents include a spouse, children under the age of 26, and children over age 26 who are tax dependents.</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565867"/>
                </a:solidFill>
                <a:effectLst/>
                <a:latin typeface="proxima-nova"/>
              </a:rPr>
              <a:t>Domestic partners are eligible if they qualify as tax dependents.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548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money you contribute to an LPFSA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36DAC95-C651-4CB7-A26E-F0E3489E66C4}" type="slidenum">
              <a:rPr lang="en-US" smtClean="0"/>
              <a:t>4</a:t>
            </a:fld>
            <a:endParaRPr lang="en-US"/>
          </a:p>
        </p:txBody>
      </p:sp>
    </p:spTree>
    <p:extLst>
      <p:ext uri="{BB962C8B-B14F-4D97-AF65-F5344CB8AC3E}">
        <p14:creationId xmlns:p14="http://schemas.microsoft.com/office/powerpoint/2010/main" val="384148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By contributing the maximum amount to your flexible spending account, you can save up to $600 on qualified dental and vision expenses.</a:t>
            </a:r>
          </a:p>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240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Times"/>
              </a:rPr>
              <a:t>Here’s a few of the most popular eligible expenses using LPFSA funds.</a:t>
            </a:r>
          </a:p>
          <a:p>
            <a:pPr algn="l" rtl="0" fontAlgn="base"/>
            <a:endParaRPr lang="en-US" b="0" i="0" dirty="0">
              <a:solidFill>
                <a:srgbClr val="000000"/>
              </a:solidFill>
              <a:effectLst/>
              <a:latin typeface="Times"/>
            </a:endParaRPr>
          </a:p>
          <a:p>
            <a:pPr algn="l" rtl="0" fontAlgn="base"/>
            <a:r>
              <a:rPr lang="en-US" b="0" i="0" dirty="0">
                <a:solidFill>
                  <a:srgbClr val="000000"/>
                </a:solidFill>
                <a:effectLst/>
                <a:latin typeface="Times"/>
              </a:rPr>
              <a:t> </a:t>
            </a:r>
            <a:r>
              <a:rPr lang="en-US" b="0" i="0" u="none" strike="noStrike" dirty="0">
                <a:solidFill>
                  <a:srgbClr val="000000"/>
                </a:solidFill>
                <a:effectLst/>
                <a:latin typeface="Calibri" panose="020F0502020204030204" pitchFamily="34" charset="0"/>
              </a:rPr>
              <a:t>You can find eligible expenses to spend your funds on at healthequity.com/</a:t>
            </a:r>
            <a:r>
              <a:rPr lang="en-US" b="0" i="0" u="none" strike="noStrike" dirty="0" err="1">
                <a:solidFill>
                  <a:srgbClr val="000000"/>
                </a:solidFill>
                <a:effectLst/>
                <a:latin typeface="Calibri" panose="020F0502020204030204" pitchFamily="34" charset="0"/>
              </a:rPr>
              <a:t>lpfsa-qme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dirty="0">
                <a:solidFill>
                  <a:srgbClr val="000000"/>
                </a:solidFill>
                <a:effectLst/>
                <a:latin typeface="Calibri" panose="020F0502020204030204" pitchFamily="34" charset="0"/>
              </a:rPr>
              <a:t>The yearly contribution limits for a limited purpose flexible spending account are set by the Internal Revenue Service.</a:t>
            </a:r>
          </a:p>
          <a:p>
            <a:pPr algn="l" rtl="0" fontAlgn="base"/>
            <a:r>
              <a:rPr lang="en-US" b="0" i="0" dirty="0">
                <a:solidFill>
                  <a:srgbClr val="000000"/>
                </a:solidFill>
                <a:effectLst/>
                <a:latin typeface="Calibri" panose="020F0502020204030204" pitchFamily="34" charset="0"/>
              </a:rPr>
              <a:t>​</a:t>
            </a:r>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2025 maximum contribution limit for the LPFSA is $</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456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organization offers a carryover, letting you roll over up to $  </a:t>
            </a:r>
          </a:p>
          <a:p>
            <a:pPr algn="l" rtl="0" fontAlgn="base"/>
            <a:r>
              <a:rPr lang="en-US" b="0" i="0" u="none" strike="noStrike" dirty="0">
                <a:solidFill>
                  <a:srgbClr val="000000"/>
                </a:solidFill>
                <a:effectLst/>
                <a:latin typeface="Calibri" panose="020F0502020204030204" pitchFamily="34" charset="0"/>
              </a:rPr>
              <a:t> in unused funds from one plan year to the following plan year.</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45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see how one family pairs their H.S.A. and LPFSA to maximize their tax savings and create long-term healthcare needs savings.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Spencer Finch has an HSA-qualified health plan and an HSA that he and his wife Melissa have previously used to pay for their family medical costs.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But recently, thinking about their long-term goals and retirement strategies, they’ve become interested in using Spencer’s employer benefit offering to add an LPFSA to cover their vision and dental expenses, while keeping their HSA funds for long-term savings.  </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The Finches decide to contribute to their H.S.A. as they’ve done each year.</a:t>
            </a:r>
            <a:r>
              <a:rPr lang="en-US" b="0" i="0" u="none" strike="noStrike" dirty="0">
                <a:solidFill>
                  <a:srgbClr val="444444"/>
                </a:solidFill>
                <a:effectLst/>
                <a:latin typeface="Calibri" panose="020F0502020204030204" pitchFamily="34" charset="0"/>
              </a:rPr>
              <a:t> I</a:t>
            </a:r>
            <a:r>
              <a:rPr lang="en-US" b="0" i="0" u="none" strike="noStrike" dirty="0">
                <a:solidFill>
                  <a:srgbClr val="000000"/>
                </a:solidFill>
                <a:effectLst/>
                <a:latin typeface="Calibri" panose="020F0502020204030204" pitchFamily="34" charset="0"/>
              </a:rPr>
              <a:t>nvesting their HSA funds may help create a nest-egg for their future, which can grow tax-free.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263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40234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78297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1893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1201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601489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006000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423963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8187298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99777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62004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8067079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342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602388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323533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70569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83660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836789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38854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65598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200508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74365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25086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333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54792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414397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6272122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992614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796662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4975083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87368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10836993" cy="1408527"/>
          </a:xfrm>
          <a:prstGeom prst="rect">
            <a:avLst/>
          </a:prstGeom>
        </p:spPr>
        <p:txBody>
          <a:bodyPr wrap="square" lIns="0" rIns="0" anchor="t" anchorCtr="0">
            <a:spAutoFit/>
          </a:bodyPr>
          <a:lstStyle>
            <a:lvl1pPr marL="0" marR="0" indent="0" algn="l" defTabSz="609555"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9" y="2076453"/>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5"/>
            <a:ext cx="10744200" cy="147156"/>
          </a:xfrm>
        </p:spPr>
        <p:txBody>
          <a:bodyPr/>
          <a:lstStyle>
            <a:lvl1pPr marL="0" indent="0">
              <a:buNone/>
              <a:defRPr sz="800">
                <a:latin typeface="NeueHaasGroteskText Pro" panose="020B0504020202020204" pitchFamily="34" charset="77"/>
              </a:defRPr>
            </a:lvl1pPr>
            <a:lvl2pPr marL="237055" indent="0">
              <a:buNone/>
              <a:defRPr sz="800"/>
            </a:lvl2pPr>
            <a:lvl3pPr marL="463527" indent="0">
              <a:buNone/>
              <a:defRPr sz="800"/>
            </a:lvl3pPr>
            <a:lvl4pPr marL="689999" indent="0">
              <a:buNone/>
              <a:defRPr sz="800"/>
            </a:lvl4pPr>
            <a:lvl5pPr marL="692116" indent="0">
              <a:buNone/>
              <a:defRPr sz="800"/>
            </a:lvl5pPr>
          </a:lstStyle>
          <a:p>
            <a:pPr lvl="0"/>
            <a:r>
              <a:rPr lang="en-US"/>
              <a:t>Click to insert disclosure text</a:t>
            </a:r>
          </a:p>
        </p:txBody>
      </p:sp>
    </p:spTree>
    <p:extLst>
      <p:ext uri="{BB962C8B-B14F-4D97-AF65-F5344CB8AC3E}">
        <p14:creationId xmlns:p14="http://schemas.microsoft.com/office/powerpoint/2010/main" val="347351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5663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32456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6181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0185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509146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94233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8569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54643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17705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10432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0378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24340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6135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32635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5525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68579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8248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939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44734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91492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724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96373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6147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071530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8425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831230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15498199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93773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348340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1734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3020506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2838068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65491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04740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1040109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24667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125253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461349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32560946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407822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89485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2427815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48339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068980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22537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87357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3895768"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32639075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49097"/>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341556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809389"/>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82471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53780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44" name="Straight Connector 43">
            <a:extLst>
              <a:ext uri="{FF2B5EF4-FFF2-40B4-BE49-F238E27FC236}">
                <a16:creationId xmlns:a16="http://schemas.microsoft.com/office/drawing/2014/main" id="{17C83957-5F62-4840-91ED-BFF47CEE187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63262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24794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17897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84702"/>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166474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065005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2"/>
            <a:ext cx="2885440" cy="2853153"/>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84702"/>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267916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7793"/>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3038782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9817"/>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60461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429778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757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869096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130840"/>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16501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5660190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04353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905711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365" y="1483616"/>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442365" y="1476293"/>
            <a:ext cx="4895273" cy="3394075"/>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solidFill>
                <a:prstClr val="white">
                  <a:lumMod val="65000"/>
                </a:prstClr>
              </a:solidFill>
            </a:endParaRPr>
          </a:p>
        </p:txBody>
      </p:sp>
      <p:sp>
        <p:nvSpPr>
          <p:cNvPr id="7" name="Slide Number Placeholder 6"/>
          <p:cNvSpPr>
            <a:spLocks noGrp="1"/>
          </p:cNvSpPr>
          <p:nvPr>
            <p:ph type="sldNum" sz="quarter" idx="12"/>
          </p:nvPr>
        </p:nvSpPr>
        <p:spPr/>
        <p:txBody>
          <a:bodyPr/>
          <a:lstStyle/>
          <a:p>
            <a:fld id="{F2E21DC8-66DB-1A4F-A607-85F5D1446B04}" type="slidenum">
              <a:rPr lang="en-US" smtClean="0">
                <a:solidFill>
                  <a:prstClr val="white">
                    <a:lumMod val="65000"/>
                  </a:prstClr>
                </a:solidFill>
              </a:rPr>
              <a:pPr/>
              <a:t>‹#›</a:t>
            </a:fld>
            <a:endParaRPr lang="en-US">
              <a:solidFill>
                <a:prstClr val="white">
                  <a:lumMod val="65000"/>
                </a:prstClr>
              </a:solidFill>
            </a:endParaRPr>
          </a:p>
        </p:txBody>
      </p:sp>
      <p:cxnSp>
        <p:nvCxnSpPr>
          <p:cNvPr id="11" name="Straight Connector 10"/>
          <p:cNvCxnSpPr/>
          <p:nvPr userDrawn="1"/>
        </p:nvCxnSpPr>
        <p:spPr>
          <a:xfrm>
            <a:off x="609600" y="1219200"/>
            <a:ext cx="10972800" cy="0"/>
          </a:xfrm>
          <a:prstGeom prst="line">
            <a:avLst/>
          </a:prstGeom>
          <a:ln w="63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3204" y="1300025"/>
            <a:ext cx="0" cy="4884481"/>
          </a:xfrm>
          <a:prstGeom prst="line">
            <a:avLst/>
          </a:prstGeom>
          <a:ln w="22225">
            <a:solidFill>
              <a:schemeClr val="bg1">
                <a:lumMod val="65000"/>
              </a:schemeClr>
            </a:solidFill>
            <a:prstDash val="sysDot"/>
          </a:ln>
          <a:effectLst>
            <a:outerShdw dist="12700" dir="1800000" algn="tl" rotWithShape="0">
              <a:schemeClr val="bg1"/>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3175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2484901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7526"/>
            <a:ext cx="9091169" cy="193323"/>
          </a:xfrm>
          <a:prstGeom prst="rect">
            <a:avLst/>
          </a:prstGeom>
          <a:noFill/>
        </p:spPr>
        <p:txBody>
          <a:bodyPr wrap="square" lIns="0" bIns="0" rtlCol="0" anchor="b" anchorCtr="0">
            <a:sp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06642"/>
            <a:ext cx="6249473" cy="1072153"/>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64587"/>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7438551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8527"/>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mj-lt"/>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16426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654093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14779312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01314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145878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839042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96646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8864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7104189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solidFill>
                  <a:schemeClr val="bg1"/>
                </a:solidFill>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118716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7414331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883956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9623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06054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253110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5149605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7750770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7765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083781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7" name="Slide Number Placeholder 5">
            <a:extLst>
              <a:ext uri="{FF2B5EF4-FFF2-40B4-BE49-F238E27FC236}">
                <a16:creationId xmlns:a16="http://schemas.microsoft.com/office/drawing/2014/main" id="{338DEA80-F4CE-4246-9A5F-53CE9C25E896}"/>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84605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44920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828641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2662112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788549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137566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7938357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6583682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9052362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44900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theme" Target="../theme/theme10.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image" Target="../media/image2.svg"/><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image" Target="../media/image2.svg"/><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image" Target="../media/image1.png"/><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11.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image" Target="../media/image1.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2.svg"/><Relationship Id="rId4" Type="http://schemas.openxmlformats.org/officeDocument/2006/relationships/slideLayout" Target="../slideLayouts/slideLayout3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2.sv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1.pn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sv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0.xml"/><Relationship Id="rId7"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2581510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92983894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21374079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820" r:id="rId13"/>
    <p:sldLayoutId id="2147483821" r:id="rId14"/>
    <p:sldLayoutId id="2147483822" r:id="rId15"/>
    <p:sldLayoutId id="2147483823" r:id="rId16"/>
    <p:sldLayoutId id="2147483824" r:id="rId17"/>
    <p:sldLayoutId id="2147483825" r:id="rId18"/>
    <p:sldLayoutId id="2147483826" r:id="rId19"/>
    <p:sldLayoutId id="2147483863" r:id="rId20"/>
    <p:sldLayoutId id="2147483864" r:id="rId21"/>
    <p:sldLayoutId id="2147483886" r:id="rId22"/>
    <p:sldLayoutId id="2147483930" r:id="rId2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300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35440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948"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8" name="Straight Connector 7">
            <a:extLst>
              <a:ext uri="{FF2B5EF4-FFF2-40B4-BE49-F238E27FC236}">
                <a16:creationId xmlns:a16="http://schemas.microsoft.com/office/drawing/2014/main" id="{2057864C-3417-5941-B5DB-72B320E87C69}"/>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60156077"/>
      </p:ext>
    </p:extLst>
  </p:cSld>
  <p:clrMap bg1="lt1" tx1="dk1" bg2="lt2" tx2="dk2" accent1="accent1" accent2="accent2" accent3="accent3" accent4="accent4" accent5="accent5" accent6="accent6" hlink="hlink" folHlink="folHlink"/>
  <p:sldLayoutIdLst>
    <p:sldLayoutId id="2147483701" r:id="rId1"/>
    <p:sldLayoutId id="2147483702"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4835917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807382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A15A60FC-510C-A94B-AE35-C996BCE0F49D}"/>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3949559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Lst>
  <p:hf sldNum="0" hdr="0" ftr="0" dt="0"/>
  <p:txStyles>
    <p:titleStyle>
      <a:lvl1pPr algn="l" defTabSz="609570" rtl="0" eaLnBrk="1" latinLnBrk="0" hangingPunct="1">
        <a:spcBef>
          <a:spcPct val="0"/>
        </a:spcBef>
        <a:buNone/>
        <a:defRPr sz="4267" b="1" i="0" kern="1200">
          <a:solidFill>
            <a:schemeClr val="tx2"/>
          </a:solidFill>
          <a:latin typeface="Arial" panose="020B0604020202020204" pitchFamily="34" charset="0"/>
          <a:ea typeface="+mj-ea"/>
          <a:cs typeface="Arial" panose="020B0604020202020204" pitchFamily="34" charset="0"/>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Arial" panose="020B0604020202020204" pitchFamily="34" charset="0"/>
          <a:ea typeface="+mn-ea"/>
          <a:cs typeface="Arial" panose="020B0604020202020204" pitchFamily="34" charset="0"/>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Arial" panose="020B0604020202020204" pitchFamily="34" charset="0"/>
          <a:ea typeface="+mn-ea"/>
          <a:cs typeface="Arial" panose="020B0604020202020204" pitchFamily="34" charset="0"/>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Arial" panose="020B0604020202020204" pitchFamily="34" charset="0"/>
          <a:ea typeface="+mn-ea"/>
          <a:cs typeface="Arial" panose="020B0604020202020204" pitchFamily="34" charset="0"/>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50138296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9" r:id="rId3"/>
    <p:sldLayoutId id="2147483944" r:id="rId4"/>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5580434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947" r:id="rId6"/>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16.xml"/><Relationship Id="rId1" Type="http://schemas.openxmlformats.org/officeDocument/2006/relationships/slideLayout" Target="../slideLayouts/slideLayout7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83.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6024407-4923-6376-69F2-5812994803A6}"/>
              </a:ext>
            </a:extLst>
          </p:cNvPr>
          <p:cNvSpPr>
            <a:spLocks noGrp="1"/>
          </p:cNvSpPr>
          <p:nvPr>
            <p:ph type="body" sz="quarter" idx="17"/>
          </p:nvPr>
        </p:nvSpPr>
        <p:spPr>
          <a:xfrm>
            <a:off x="3584869" y="509033"/>
            <a:ext cx="6406372" cy="410633"/>
          </a:xfrm>
        </p:spPr>
        <p:txBody>
          <a:bodyPr/>
          <a:lstStyle/>
          <a:p>
            <a:r>
              <a:rPr lang="en-US" dirty="0">
                <a:latin typeface="Arial" panose="020B0604020202020204" pitchFamily="34" charset="0"/>
                <a:cs typeface="Arial" panose="020B0604020202020204" pitchFamily="34" charset="0"/>
              </a:rPr>
              <a:t>LPFSA</a:t>
            </a:r>
          </a:p>
        </p:txBody>
      </p:sp>
      <p:sp>
        <p:nvSpPr>
          <p:cNvPr id="10" name="Picture Placeholder 9">
            <a:extLst>
              <a:ext uri="{FF2B5EF4-FFF2-40B4-BE49-F238E27FC236}">
                <a16:creationId xmlns:a16="http://schemas.microsoft.com/office/drawing/2014/main" id="{EB2CB917-9673-4077-3758-EBAD3D1F1C49}"/>
              </a:ext>
            </a:extLst>
          </p:cNvPr>
          <p:cNvSpPr>
            <a:spLocks noGrp="1"/>
          </p:cNvSpPr>
          <p:nvPr>
            <p:ph type="pic" sz="quarter" idx="18"/>
          </p:nvPr>
        </p:nvSpPr>
        <p:spPr/>
        <p:txBody>
          <a:bodyPr/>
          <a:lstStyle/>
          <a:p>
            <a:endParaRPr lang="en-US"/>
          </a:p>
        </p:txBody>
      </p:sp>
      <p:sp>
        <p:nvSpPr>
          <p:cNvPr id="6" name="Title 5">
            <a:extLst>
              <a:ext uri="{FF2B5EF4-FFF2-40B4-BE49-F238E27FC236}">
                <a16:creationId xmlns:a16="http://schemas.microsoft.com/office/drawing/2014/main" id="{AE473F7A-2402-8FCE-F6EE-5B155B3AB43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Level-up your health savings with an LPFSA </a:t>
            </a:r>
          </a:p>
        </p:txBody>
      </p:sp>
      <p:sp>
        <p:nvSpPr>
          <p:cNvPr id="7" name="Content Placeholder 6">
            <a:extLst>
              <a:ext uri="{FF2B5EF4-FFF2-40B4-BE49-F238E27FC236}">
                <a16:creationId xmlns:a16="http://schemas.microsoft.com/office/drawing/2014/main" id="{AA4E3892-BD65-9BF0-66FA-FEF99138B1DD}"/>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7790C08-96F7-7446-49DC-2BFE011CFDCC}"/>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A56486F-0DE4-E4F2-8EBF-BBBA6FC4B55C}"/>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2230"/>
          <a:stretch/>
        </p:blipFill>
        <p:spPr bwMode="auto">
          <a:xfrm flipH="1">
            <a:off x="3444041" y="-3"/>
            <a:ext cx="8747960" cy="686676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77657B2-89E0-F015-C8C6-93654D1624AC}"/>
              </a:ext>
              <a:ext uri="{C183D7F6-B498-43B3-948B-1728B52AA6E4}">
                <adec:decorative xmlns:adec="http://schemas.microsoft.com/office/drawing/2017/decorative" val="1"/>
              </a:ext>
            </a:extLst>
          </p:cNvPr>
          <p:cNvSpPr/>
          <p:nvPr/>
        </p:nvSpPr>
        <p:spPr>
          <a:xfrm flipV="1">
            <a:off x="4397298" y="1202"/>
            <a:ext cx="5543513"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980BAA5F-641C-D0D7-368B-5ABFA0165912}"/>
              </a:ext>
              <a:ext uri="{C183D7F6-B498-43B3-948B-1728B52AA6E4}">
                <adec:decorative xmlns:adec="http://schemas.microsoft.com/office/drawing/2017/decorative" val="1"/>
              </a:ext>
            </a:extLst>
          </p:cNvPr>
          <p:cNvSpPr/>
          <p:nvPr/>
        </p:nvSpPr>
        <p:spPr>
          <a:xfrm flipV="1">
            <a:off x="3982961" y="1202"/>
            <a:ext cx="4802067" cy="6856798"/>
          </a:xfrm>
          <a:prstGeom prst="rect">
            <a:avLst/>
          </a:prstGeom>
          <a:gradFill flip="none" rotWithShape="1">
            <a:gsLst>
              <a:gs pos="87000">
                <a:schemeClr val="bg1">
                  <a:alpha val="0"/>
                </a:schemeClr>
              </a:gs>
              <a:gs pos="7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and state taxes. Actual tax savings will depend on your LPFSA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$3,000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2058868"/>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LPFSA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1600" b="0" i="0" u="none" strike="noStrike" kern="1200" cap="none" spc="0" normalizeH="0" baseline="0" noProof="0" dirty="0">
              <a:ln>
                <a:noFill/>
              </a:ln>
              <a:solidFill>
                <a:srgbClr val="2A2C2C"/>
              </a:solidFill>
              <a:effectLst/>
              <a:uLnTx/>
              <a:uFillTx/>
              <a:latin typeface="Arial"/>
              <a:ea typeface="+mn-ea"/>
              <a:cs typeface="Arial"/>
            </a:endParaRPr>
          </a:p>
          <a:p>
            <a:pPr marL="0" marR="0" lvl="0" indent="0" algn="l" defTabSz="609570" rtl="0" eaLnBrk="1" fontAlgn="auto" latinLnBrk="0" hangingPunct="1">
              <a:lnSpc>
                <a:spcPct val="130000"/>
              </a:lnSpc>
              <a:spcBef>
                <a:spcPts val="0"/>
              </a:spcBef>
              <a:spcAft>
                <a:spcPts val="1200"/>
              </a:spcAft>
              <a:buClrTx/>
              <a:buSzTx/>
              <a:buFont typeface="Wingdings" pitchFamily="2" charset="2"/>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Instead of using HSA funds for vision and dental expenses, the Finches decide to contribute to an LPFSA to cover their immediate needs. </a:t>
            </a:r>
            <a:endParaRPr kumimoji="0" lang="en-US" sz="1600" b="0" i="0" u="none" strike="noStrike" kern="1200" cap="none" spc="0" normalizeH="0" baseline="0" noProof="0" dirty="0">
              <a:ln>
                <a:noFill/>
              </a:ln>
              <a:solidFill>
                <a:srgbClr val="2A2C2C"/>
              </a:solidFill>
              <a:effectLst/>
              <a:uLnTx/>
              <a:uFillTx/>
              <a:latin typeface="NeueHaasGroteskText Pro"/>
              <a:ea typeface="+mn-ea"/>
              <a:cs typeface="+mn-cs"/>
            </a:endParaRP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They spend smarter</a:t>
            </a:r>
            <a:endParaRPr lang="en-US" sz="4270"/>
          </a:p>
        </p:txBody>
      </p:sp>
    </p:spTree>
    <p:extLst>
      <p:ext uri="{BB962C8B-B14F-4D97-AF65-F5344CB8AC3E}">
        <p14:creationId xmlns:p14="http://schemas.microsoft.com/office/powerpoint/2010/main" val="2651380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78C24E-1B9B-473E-A57A-2CD87E34F2E8}"/>
              </a:ext>
            </a:extLst>
          </p:cNvPr>
          <p:cNvSpPr>
            <a:spLocks noGrp="1"/>
          </p:cNvSpPr>
          <p:nvPr>
            <p:ph type="title"/>
          </p:nvPr>
        </p:nvSpPr>
        <p:spPr>
          <a:xfrm>
            <a:off x="853442" y="365761"/>
            <a:ext cx="10836993" cy="2123402"/>
          </a:xfrm>
        </p:spPr>
        <p:txBody>
          <a:bodyPr/>
          <a:lstStyle/>
          <a:p>
            <a:r>
              <a:rPr lang="en-US"/>
              <a:t>A LPFSA can complement your HSA nicely if you are saving for the long-term</a:t>
            </a:r>
            <a:br>
              <a:rPr lang="en-US"/>
            </a:br>
            <a:endParaRPr lang="en-US"/>
          </a:p>
        </p:txBody>
      </p:sp>
      <p:sp>
        <p:nvSpPr>
          <p:cNvPr id="20" name="Content Placeholder 6">
            <a:extLst>
              <a:ext uri="{FF2B5EF4-FFF2-40B4-BE49-F238E27FC236}">
                <a16:creationId xmlns:a16="http://schemas.microsoft.com/office/drawing/2014/main" id="{B5E288A2-E1CF-BBA2-3E0C-06A1475D318F}"/>
              </a:ext>
            </a:extLst>
          </p:cNvPr>
          <p:cNvSpPr>
            <a:spLocks noGrp="1"/>
          </p:cNvSpPr>
          <p:nvPr>
            <p:ph sz="quarter" idx="14"/>
          </p:nvPr>
        </p:nvSpPr>
        <p:spPr>
          <a:xfrm>
            <a:off x="882014" y="2082978"/>
            <a:ext cx="3245960" cy="3941144"/>
          </a:xfrm>
        </p:spPr>
        <p:txBody>
          <a:bodyPr anchor="t"/>
          <a:lstStyle/>
          <a:p>
            <a:pPr marL="0" lvl="0" indent="0" defTabSz="914400">
              <a:lnSpc>
                <a:spcPct val="120000"/>
              </a:lnSpc>
              <a:spcAft>
                <a:spcPts val="1200"/>
              </a:spcAft>
              <a:buNone/>
            </a:pPr>
            <a:r>
              <a:rPr lang="en-US" sz="2400">
                <a:solidFill>
                  <a:srgbClr val="007A96"/>
                </a:solidFill>
              </a:rPr>
              <a:t>Consider these questions:</a:t>
            </a:r>
          </a:p>
          <a:p>
            <a:pPr marL="290513" lvl="0" indent="-290513" defTabSz="914400">
              <a:lnSpc>
                <a:spcPct val="120000"/>
              </a:lnSpc>
              <a:spcAft>
                <a:spcPts val="1200"/>
              </a:spcAft>
              <a:buFont typeface="+mj-lt"/>
              <a:buAutoNum type="arabicPeriod"/>
            </a:pPr>
            <a:r>
              <a:rPr lang="en-US" sz="1500"/>
              <a:t>Do you need funds </a:t>
            </a:r>
            <a:br>
              <a:rPr lang="en-US" sz="1500"/>
            </a:br>
            <a:r>
              <a:rPr lang="en-US" sz="1500"/>
              <a:t>at the start of the plan year for dental and vision expenses, which an LPFSA provides?</a:t>
            </a:r>
          </a:p>
          <a:p>
            <a:pPr marL="290513" lvl="0" indent="-290513" defTabSz="914400">
              <a:lnSpc>
                <a:spcPct val="120000"/>
              </a:lnSpc>
              <a:spcAft>
                <a:spcPts val="600"/>
              </a:spcAft>
              <a:buFont typeface="+mj-lt"/>
              <a:buAutoNum type="arabicPeriod"/>
            </a:pPr>
            <a:r>
              <a:rPr lang="en-US" sz="1500"/>
              <a:t>Do you plan to maximize your </a:t>
            </a:r>
            <a:br>
              <a:rPr lang="en-US" sz="1500"/>
            </a:br>
            <a:r>
              <a:rPr lang="en-US" sz="1500"/>
              <a:t>HSA contributions </a:t>
            </a:r>
            <a:br>
              <a:rPr lang="en-US" sz="1500"/>
            </a:br>
            <a:r>
              <a:rPr lang="en-US" sz="1500"/>
              <a:t>in order to have </a:t>
            </a:r>
            <a:br>
              <a:rPr lang="en-US" sz="1500"/>
            </a:br>
            <a:r>
              <a:rPr lang="en-US" sz="1500"/>
              <a:t>long-term savings? </a:t>
            </a:r>
          </a:p>
        </p:txBody>
      </p:sp>
      <p:grpSp>
        <p:nvGrpSpPr>
          <p:cNvPr id="22" name="Group 21" descr="Bar graph showing LPFSA (Short-term spending) and HSA (Long-term saving) from January to December along with spending in Year 2 and Year 3. LPFSA was highest in January while HSA was lowest and HSA was highest in December while there was no LPFSA.">
            <a:extLst>
              <a:ext uri="{FF2B5EF4-FFF2-40B4-BE49-F238E27FC236}">
                <a16:creationId xmlns:a16="http://schemas.microsoft.com/office/drawing/2014/main" id="{FC20A548-45AF-11C1-EA2C-8F8FD7F5584D}"/>
              </a:ext>
            </a:extLst>
          </p:cNvPr>
          <p:cNvGrpSpPr/>
          <p:nvPr/>
        </p:nvGrpSpPr>
        <p:grpSpPr>
          <a:xfrm>
            <a:off x="4406497" y="2102272"/>
            <a:ext cx="7187608" cy="4170672"/>
            <a:chOff x="4671585" y="2183194"/>
            <a:chExt cx="7187608" cy="4170672"/>
          </a:xfrm>
        </p:grpSpPr>
        <p:grpSp>
          <p:nvGrpSpPr>
            <p:cNvPr id="24" name="Group 23" descr="Bar chart comparing LPFSA funds and HSA funds over time. The LPFSA begins the year with money immediately, but it decreases over time as funds are used. The HSA starts with small amount of money that builds over the first year and following years as funds are added.">
              <a:extLst>
                <a:ext uri="{FF2B5EF4-FFF2-40B4-BE49-F238E27FC236}">
                  <a16:creationId xmlns:a16="http://schemas.microsoft.com/office/drawing/2014/main" id="{FEB4B389-F337-82F1-0FF5-61FEEB7C070C}"/>
                </a:ext>
              </a:extLst>
            </p:cNvPr>
            <p:cNvGrpSpPr/>
            <p:nvPr/>
          </p:nvGrpSpPr>
          <p:grpSpPr>
            <a:xfrm>
              <a:off x="4671585" y="2259214"/>
              <a:ext cx="7187608" cy="4094652"/>
              <a:chOff x="497416" y="501294"/>
              <a:chExt cx="8071918" cy="4153470"/>
            </a:xfrm>
          </p:grpSpPr>
          <p:cxnSp>
            <p:nvCxnSpPr>
              <p:cNvPr id="59" name="Straight Connector 58">
                <a:extLst>
                  <a:ext uri="{FF2B5EF4-FFF2-40B4-BE49-F238E27FC236}">
                    <a16:creationId xmlns:a16="http://schemas.microsoft.com/office/drawing/2014/main" id="{FF4A04F9-892C-C225-01DE-5E5D4A46749C}"/>
                  </a:ext>
                  <a:ext uri="{C183D7F6-B498-43B3-948B-1728B52AA6E4}">
                    <adec:decorative xmlns:adec="http://schemas.microsoft.com/office/drawing/2017/decorative" val="1"/>
                  </a:ext>
                </a:extLst>
              </p:cNvPr>
              <p:cNvCxnSpPr>
                <a:cxnSpLocks/>
              </p:cNvCxnSpPr>
              <p:nvPr/>
            </p:nvCxnSpPr>
            <p:spPr>
              <a:xfrm flipH="1">
                <a:off x="497416" y="4365064"/>
                <a:ext cx="8071918" cy="12701"/>
              </a:xfrm>
              <a:prstGeom prst="line">
                <a:avLst/>
              </a:prstGeom>
              <a:ln w="31750">
                <a:solidFill>
                  <a:schemeClr val="accent6">
                    <a:lumMod val="40000"/>
                    <a:lumOff val="60000"/>
                  </a:schemeClr>
                </a:solidFill>
                <a:headEnd type="triangle"/>
              </a:ln>
              <a:effectLst/>
            </p:spPr>
            <p:style>
              <a:lnRef idx="2">
                <a:schemeClr val="accent1"/>
              </a:lnRef>
              <a:fillRef idx="0">
                <a:schemeClr val="accent1"/>
              </a:fillRef>
              <a:effectRef idx="1">
                <a:schemeClr val="accent1"/>
              </a:effectRef>
              <a:fontRef idx="minor">
                <a:schemeClr val="tx1"/>
              </a:fontRef>
            </p:style>
          </p:cxnSp>
          <p:sp>
            <p:nvSpPr>
              <p:cNvPr id="60" name="TextBox 59">
                <a:extLst>
                  <a:ext uri="{FF2B5EF4-FFF2-40B4-BE49-F238E27FC236}">
                    <a16:creationId xmlns:a16="http://schemas.microsoft.com/office/drawing/2014/main" id="{41D2FC3E-9512-5582-FC0D-3AE16B8A78B4}"/>
                  </a:ext>
                  <a:ext uri="{C183D7F6-B498-43B3-948B-1728B52AA6E4}">
                    <adec:decorative xmlns:adec="http://schemas.microsoft.com/office/drawing/2017/decorative" val="1"/>
                  </a:ext>
                </a:extLst>
              </p:cNvPr>
              <p:cNvSpPr txBox="1"/>
              <p:nvPr/>
            </p:nvSpPr>
            <p:spPr>
              <a:xfrm>
                <a:off x="537346" y="4377765"/>
                <a:ext cx="434735" cy="276999"/>
              </a:xfrm>
              <a:prstGeom prst="rect">
                <a:avLst/>
              </a:prstGeom>
              <a:noFill/>
            </p:spPr>
            <p:txBody>
              <a:bodyPr wrap="square" rtlCol="0">
                <a:spAutoFit/>
              </a:bodyPr>
              <a:lstStyle/>
              <a:p>
                <a:pPr algn="ctr"/>
                <a:r>
                  <a:rPr lang="en-US" sz="900">
                    <a:solidFill>
                      <a:srgbClr val="6F6F6F"/>
                    </a:solidFill>
                  </a:rPr>
                  <a:t>Jan</a:t>
                </a:r>
              </a:p>
            </p:txBody>
          </p:sp>
          <p:sp>
            <p:nvSpPr>
              <p:cNvPr id="61" name="TextBox 60">
                <a:extLst>
                  <a:ext uri="{FF2B5EF4-FFF2-40B4-BE49-F238E27FC236}">
                    <a16:creationId xmlns:a16="http://schemas.microsoft.com/office/drawing/2014/main" id="{88E13E02-088F-9E0B-732E-98EA367C6430}"/>
                  </a:ext>
                  <a:ext uri="{C183D7F6-B498-43B3-948B-1728B52AA6E4}">
                    <adec:decorative xmlns:adec="http://schemas.microsoft.com/office/drawing/2017/decorative" val="1"/>
                  </a:ext>
                </a:extLst>
              </p:cNvPr>
              <p:cNvSpPr txBox="1"/>
              <p:nvPr/>
            </p:nvSpPr>
            <p:spPr>
              <a:xfrm>
                <a:off x="1024668" y="4377765"/>
                <a:ext cx="431529" cy="276999"/>
              </a:xfrm>
              <a:prstGeom prst="rect">
                <a:avLst/>
              </a:prstGeom>
              <a:noFill/>
            </p:spPr>
            <p:txBody>
              <a:bodyPr wrap="square" rtlCol="0">
                <a:spAutoFit/>
              </a:bodyPr>
              <a:lstStyle/>
              <a:p>
                <a:pPr algn="ctr"/>
                <a:r>
                  <a:rPr lang="en-US" sz="900">
                    <a:solidFill>
                      <a:srgbClr val="6F6F6F"/>
                    </a:solidFill>
                  </a:rPr>
                  <a:t>Feb</a:t>
                </a:r>
              </a:p>
            </p:txBody>
          </p:sp>
          <p:sp>
            <p:nvSpPr>
              <p:cNvPr id="62" name="TextBox 61">
                <a:extLst>
                  <a:ext uri="{FF2B5EF4-FFF2-40B4-BE49-F238E27FC236}">
                    <a16:creationId xmlns:a16="http://schemas.microsoft.com/office/drawing/2014/main" id="{839EC375-DD10-FBB0-2E7F-BFEAF31B92F5}"/>
                  </a:ext>
                  <a:ext uri="{C183D7F6-B498-43B3-948B-1728B52AA6E4}">
                    <adec:decorative xmlns:adec="http://schemas.microsoft.com/office/drawing/2017/decorative" val="1"/>
                  </a:ext>
                </a:extLst>
              </p:cNvPr>
              <p:cNvSpPr txBox="1"/>
              <p:nvPr/>
            </p:nvSpPr>
            <p:spPr>
              <a:xfrm>
                <a:off x="1484006" y="4377765"/>
                <a:ext cx="463589" cy="276999"/>
              </a:xfrm>
              <a:prstGeom prst="rect">
                <a:avLst/>
              </a:prstGeom>
              <a:noFill/>
            </p:spPr>
            <p:txBody>
              <a:bodyPr wrap="square" rtlCol="0">
                <a:spAutoFit/>
              </a:bodyPr>
              <a:lstStyle/>
              <a:p>
                <a:pPr algn="ctr"/>
                <a:r>
                  <a:rPr lang="en-US" sz="900">
                    <a:solidFill>
                      <a:srgbClr val="6F6F6F"/>
                    </a:solidFill>
                  </a:rPr>
                  <a:t>Mar</a:t>
                </a:r>
              </a:p>
            </p:txBody>
          </p:sp>
          <p:sp>
            <p:nvSpPr>
              <p:cNvPr id="63" name="TextBox 62">
                <a:extLst>
                  <a:ext uri="{FF2B5EF4-FFF2-40B4-BE49-F238E27FC236}">
                    <a16:creationId xmlns:a16="http://schemas.microsoft.com/office/drawing/2014/main" id="{7B74F991-9CE9-60B6-7E18-316AEFAFE723}"/>
                  </a:ext>
                  <a:ext uri="{C183D7F6-B498-43B3-948B-1728B52AA6E4}">
                    <adec:decorative xmlns:adec="http://schemas.microsoft.com/office/drawing/2017/decorative" val="1"/>
                  </a:ext>
                </a:extLst>
              </p:cNvPr>
              <p:cNvSpPr txBox="1"/>
              <p:nvPr/>
            </p:nvSpPr>
            <p:spPr>
              <a:xfrm>
                <a:off x="2001798" y="4377765"/>
                <a:ext cx="434734" cy="276999"/>
              </a:xfrm>
              <a:prstGeom prst="rect">
                <a:avLst/>
              </a:prstGeom>
              <a:noFill/>
            </p:spPr>
            <p:txBody>
              <a:bodyPr wrap="square" rtlCol="0">
                <a:spAutoFit/>
              </a:bodyPr>
              <a:lstStyle/>
              <a:p>
                <a:pPr algn="ctr"/>
                <a:r>
                  <a:rPr lang="en-US" sz="900">
                    <a:solidFill>
                      <a:srgbClr val="6F6F6F"/>
                    </a:solidFill>
                  </a:rPr>
                  <a:t>Apr</a:t>
                </a:r>
              </a:p>
            </p:txBody>
          </p:sp>
          <p:sp>
            <p:nvSpPr>
              <p:cNvPr id="64" name="TextBox 63">
                <a:extLst>
                  <a:ext uri="{FF2B5EF4-FFF2-40B4-BE49-F238E27FC236}">
                    <a16:creationId xmlns:a16="http://schemas.microsoft.com/office/drawing/2014/main" id="{0C6FD923-B744-AAF3-AD0B-9A3693629824}"/>
                  </a:ext>
                  <a:ext uri="{C183D7F6-B498-43B3-948B-1728B52AA6E4}">
                    <adec:decorative xmlns:adec="http://schemas.microsoft.com/office/drawing/2017/decorative" val="1"/>
                  </a:ext>
                </a:extLst>
              </p:cNvPr>
              <p:cNvSpPr txBox="1"/>
              <p:nvPr/>
            </p:nvSpPr>
            <p:spPr>
              <a:xfrm>
                <a:off x="2472169" y="4377765"/>
                <a:ext cx="484428" cy="276999"/>
              </a:xfrm>
              <a:prstGeom prst="rect">
                <a:avLst/>
              </a:prstGeom>
              <a:noFill/>
            </p:spPr>
            <p:txBody>
              <a:bodyPr wrap="square" rtlCol="0">
                <a:spAutoFit/>
              </a:bodyPr>
              <a:lstStyle/>
              <a:p>
                <a:pPr algn="ctr"/>
                <a:r>
                  <a:rPr lang="en-US" sz="900">
                    <a:solidFill>
                      <a:srgbClr val="6F6F6F"/>
                    </a:solidFill>
                  </a:rPr>
                  <a:t>May</a:t>
                </a:r>
              </a:p>
            </p:txBody>
          </p:sp>
          <p:sp>
            <p:nvSpPr>
              <p:cNvPr id="67" name="TextBox 66">
                <a:extLst>
                  <a:ext uri="{FF2B5EF4-FFF2-40B4-BE49-F238E27FC236}">
                    <a16:creationId xmlns:a16="http://schemas.microsoft.com/office/drawing/2014/main" id="{124AF7F1-3F74-BC27-3DB1-BAD9D6548B64}"/>
                  </a:ext>
                  <a:ext uri="{C183D7F6-B498-43B3-948B-1728B52AA6E4}">
                    <adec:decorative xmlns:adec="http://schemas.microsoft.com/office/drawing/2017/decorative" val="1"/>
                  </a:ext>
                </a:extLst>
              </p:cNvPr>
              <p:cNvSpPr txBox="1"/>
              <p:nvPr/>
            </p:nvSpPr>
            <p:spPr>
              <a:xfrm>
                <a:off x="2994305" y="4377765"/>
                <a:ext cx="444353" cy="276999"/>
              </a:xfrm>
              <a:prstGeom prst="rect">
                <a:avLst/>
              </a:prstGeom>
              <a:noFill/>
            </p:spPr>
            <p:txBody>
              <a:bodyPr wrap="square" rtlCol="0">
                <a:spAutoFit/>
              </a:bodyPr>
              <a:lstStyle/>
              <a:p>
                <a:pPr algn="ctr"/>
                <a:r>
                  <a:rPr lang="en-US" sz="900">
                    <a:solidFill>
                      <a:srgbClr val="6F6F6F"/>
                    </a:solidFill>
                  </a:rPr>
                  <a:t>Jun</a:t>
                </a:r>
              </a:p>
            </p:txBody>
          </p:sp>
          <p:sp>
            <p:nvSpPr>
              <p:cNvPr id="70" name="TextBox 69">
                <a:extLst>
                  <a:ext uri="{FF2B5EF4-FFF2-40B4-BE49-F238E27FC236}">
                    <a16:creationId xmlns:a16="http://schemas.microsoft.com/office/drawing/2014/main" id="{FBD2C78C-2BBD-A091-3750-0DE4BBFCFD19}"/>
                  </a:ext>
                  <a:ext uri="{C183D7F6-B498-43B3-948B-1728B52AA6E4}">
                    <adec:decorative xmlns:adec="http://schemas.microsoft.com/office/drawing/2017/decorative" val="1"/>
                  </a:ext>
                </a:extLst>
              </p:cNvPr>
              <p:cNvSpPr txBox="1"/>
              <p:nvPr/>
            </p:nvSpPr>
            <p:spPr>
              <a:xfrm>
                <a:off x="3530064" y="4377765"/>
                <a:ext cx="394660" cy="276999"/>
              </a:xfrm>
              <a:prstGeom prst="rect">
                <a:avLst/>
              </a:prstGeom>
              <a:noFill/>
            </p:spPr>
            <p:txBody>
              <a:bodyPr wrap="square" rtlCol="0">
                <a:spAutoFit/>
              </a:bodyPr>
              <a:lstStyle/>
              <a:p>
                <a:pPr algn="ctr"/>
                <a:r>
                  <a:rPr lang="en-US" sz="900">
                    <a:solidFill>
                      <a:srgbClr val="6F6F6F"/>
                    </a:solidFill>
                  </a:rPr>
                  <a:t>Jul</a:t>
                </a:r>
              </a:p>
            </p:txBody>
          </p:sp>
          <p:sp>
            <p:nvSpPr>
              <p:cNvPr id="73" name="TextBox 72">
                <a:extLst>
                  <a:ext uri="{FF2B5EF4-FFF2-40B4-BE49-F238E27FC236}">
                    <a16:creationId xmlns:a16="http://schemas.microsoft.com/office/drawing/2014/main" id="{C56F9891-4CFC-DAA8-B885-593B9E8476FD}"/>
                  </a:ext>
                  <a:ext uri="{C183D7F6-B498-43B3-948B-1728B52AA6E4}">
                    <adec:decorative xmlns:adec="http://schemas.microsoft.com/office/drawing/2017/decorative" val="1"/>
                  </a:ext>
                </a:extLst>
              </p:cNvPr>
              <p:cNvSpPr txBox="1"/>
              <p:nvPr/>
            </p:nvSpPr>
            <p:spPr>
              <a:xfrm>
                <a:off x="4009961" y="4377765"/>
                <a:ext cx="463588" cy="276999"/>
              </a:xfrm>
              <a:prstGeom prst="rect">
                <a:avLst/>
              </a:prstGeom>
              <a:noFill/>
            </p:spPr>
            <p:txBody>
              <a:bodyPr wrap="square" rtlCol="0">
                <a:spAutoFit/>
              </a:bodyPr>
              <a:lstStyle/>
              <a:p>
                <a:pPr algn="ctr"/>
                <a:r>
                  <a:rPr lang="en-US" sz="900">
                    <a:solidFill>
                      <a:srgbClr val="6F6F6F"/>
                    </a:solidFill>
                  </a:rPr>
                  <a:t>Aug</a:t>
                </a:r>
              </a:p>
            </p:txBody>
          </p:sp>
          <p:sp>
            <p:nvSpPr>
              <p:cNvPr id="76" name="TextBox 75">
                <a:extLst>
                  <a:ext uri="{FF2B5EF4-FFF2-40B4-BE49-F238E27FC236}">
                    <a16:creationId xmlns:a16="http://schemas.microsoft.com/office/drawing/2014/main" id="{3AC7A590-D1A4-3B8F-7160-DA82764EBBF7}"/>
                  </a:ext>
                  <a:ext uri="{C183D7F6-B498-43B3-948B-1728B52AA6E4}">
                    <adec:decorative xmlns:adec="http://schemas.microsoft.com/office/drawing/2017/decorative" val="1"/>
                  </a:ext>
                </a:extLst>
              </p:cNvPr>
              <p:cNvSpPr txBox="1"/>
              <p:nvPr/>
            </p:nvSpPr>
            <p:spPr>
              <a:xfrm>
                <a:off x="4519703" y="4377765"/>
                <a:ext cx="453971" cy="276999"/>
              </a:xfrm>
              <a:prstGeom prst="rect">
                <a:avLst/>
              </a:prstGeom>
              <a:noFill/>
            </p:spPr>
            <p:txBody>
              <a:bodyPr wrap="square" rtlCol="0">
                <a:spAutoFit/>
              </a:bodyPr>
              <a:lstStyle/>
              <a:p>
                <a:pPr algn="ctr"/>
                <a:r>
                  <a:rPr lang="en-US" sz="900">
                    <a:solidFill>
                      <a:srgbClr val="6F6F6F"/>
                    </a:solidFill>
                  </a:rPr>
                  <a:t>Sep</a:t>
                </a:r>
              </a:p>
            </p:txBody>
          </p:sp>
          <p:sp>
            <p:nvSpPr>
              <p:cNvPr id="77" name="TextBox 76">
                <a:extLst>
                  <a:ext uri="{FF2B5EF4-FFF2-40B4-BE49-F238E27FC236}">
                    <a16:creationId xmlns:a16="http://schemas.microsoft.com/office/drawing/2014/main" id="{3274E754-3EA3-D74E-C462-31F8D9985868}"/>
                  </a:ext>
                  <a:ext uri="{C183D7F6-B498-43B3-948B-1728B52AA6E4}">
                    <adec:decorative xmlns:adec="http://schemas.microsoft.com/office/drawing/2017/decorative" val="1"/>
                  </a:ext>
                </a:extLst>
              </p:cNvPr>
              <p:cNvSpPr txBox="1"/>
              <p:nvPr/>
            </p:nvSpPr>
            <p:spPr>
              <a:xfrm>
                <a:off x="5053912" y="4377765"/>
                <a:ext cx="433131" cy="276999"/>
              </a:xfrm>
              <a:prstGeom prst="rect">
                <a:avLst/>
              </a:prstGeom>
              <a:noFill/>
            </p:spPr>
            <p:txBody>
              <a:bodyPr wrap="square" rtlCol="0">
                <a:spAutoFit/>
              </a:bodyPr>
              <a:lstStyle/>
              <a:p>
                <a:pPr algn="ctr"/>
                <a:r>
                  <a:rPr lang="en-US" sz="900">
                    <a:solidFill>
                      <a:srgbClr val="6F6F6F"/>
                    </a:solidFill>
                  </a:rPr>
                  <a:t>Oct</a:t>
                </a:r>
              </a:p>
            </p:txBody>
          </p:sp>
          <p:sp>
            <p:nvSpPr>
              <p:cNvPr id="78" name="TextBox 77">
                <a:extLst>
                  <a:ext uri="{FF2B5EF4-FFF2-40B4-BE49-F238E27FC236}">
                    <a16:creationId xmlns:a16="http://schemas.microsoft.com/office/drawing/2014/main" id="{36D6484B-9B19-4A11-96F8-B8FCACC1953E}"/>
                  </a:ext>
                  <a:ext uri="{C183D7F6-B498-43B3-948B-1728B52AA6E4}">
                    <adec:decorative xmlns:adec="http://schemas.microsoft.com/office/drawing/2017/decorative" val="1"/>
                  </a:ext>
                </a:extLst>
              </p:cNvPr>
              <p:cNvSpPr txBox="1"/>
              <p:nvPr/>
            </p:nvSpPr>
            <p:spPr>
              <a:xfrm>
                <a:off x="5555426" y="4377765"/>
                <a:ext cx="463589" cy="276999"/>
              </a:xfrm>
              <a:prstGeom prst="rect">
                <a:avLst/>
              </a:prstGeom>
              <a:noFill/>
            </p:spPr>
            <p:txBody>
              <a:bodyPr wrap="square" rtlCol="0">
                <a:spAutoFit/>
              </a:bodyPr>
              <a:lstStyle/>
              <a:p>
                <a:pPr algn="ctr"/>
                <a:r>
                  <a:rPr lang="en-US" sz="900">
                    <a:solidFill>
                      <a:srgbClr val="6F6F6F"/>
                    </a:solidFill>
                  </a:rPr>
                  <a:t>Nov</a:t>
                </a:r>
              </a:p>
            </p:txBody>
          </p:sp>
          <p:sp>
            <p:nvSpPr>
              <p:cNvPr id="80" name="TextBox 79">
                <a:extLst>
                  <a:ext uri="{FF2B5EF4-FFF2-40B4-BE49-F238E27FC236}">
                    <a16:creationId xmlns:a16="http://schemas.microsoft.com/office/drawing/2014/main" id="{885ABE78-1EEC-ECBD-9DDB-ACE72A398DBD}"/>
                  </a:ext>
                  <a:ext uri="{C183D7F6-B498-43B3-948B-1728B52AA6E4}">
                    <adec:decorative xmlns:adec="http://schemas.microsoft.com/office/drawing/2017/decorative" val="1"/>
                  </a:ext>
                </a:extLst>
              </p:cNvPr>
              <p:cNvSpPr txBox="1"/>
              <p:nvPr/>
            </p:nvSpPr>
            <p:spPr>
              <a:xfrm>
                <a:off x="6214128" y="4377765"/>
                <a:ext cx="450764" cy="276999"/>
              </a:xfrm>
              <a:prstGeom prst="rect">
                <a:avLst/>
              </a:prstGeom>
              <a:noFill/>
            </p:spPr>
            <p:txBody>
              <a:bodyPr wrap="square" rtlCol="0">
                <a:spAutoFit/>
              </a:bodyPr>
              <a:lstStyle/>
              <a:p>
                <a:pPr algn="ctr"/>
                <a:r>
                  <a:rPr lang="en-US" sz="900">
                    <a:solidFill>
                      <a:srgbClr val="6F6F6F"/>
                    </a:solidFill>
                  </a:rPr>
                  <a:t>Dec</a:t>
                </a:r>
              </a:p>
            </p:txBody>
          </p:sp>
          <p:sp>
            <p:nvSpPr>
              <p:cNvPr id="81" name="Rectangle 80">
                <a:extLst>
                  <a:ext uri="{FF2B5EF4-FFF2-40B4-BE49-F238E27FC236}">
                    <a16:creationId xmlns:a16="http://schemas.microsoft.com/office/drawing/2014/main" id="{775261BF-CAD2-2C63-DDCC-695D296D39A5}"/>
                  </a:ext>
                  <a:ext uri="{C183D7F6-B498-43B3-948B-1728B52AA6E4}">
                    <adec:decorative xmlns:adec="http://schemas.microsoft.com/office/drawing/2017/decorative" val="1"/>
                  </a:ext>
                </a:extLst>
              </p:cNvPr>
              <p:cNvSpPr/>
              <p:nvPr/>
            </p:nvSpPr>
            <p:spPr>
              <a:xfrm flipH="1">
                <a:off x="660844" y="3357241"/>
                <a:ext cx="182880" cy="995122"/>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2" name="Rectangle 81">
                <a:extLst>
                  <a:ext uri="{FF2B5EF4-FFF2-40B4-BE49-F238E27FC236}">
                    <a16:creationId xmlns:a16="http://schemas.microsoft.com/office/drawing/2014/main" id="{57DF9D4A-7573-4C21-BF1F-04F0C548C79E}"/>
                  </a:ext>
                  <a:ext uri="{C183D7F6-B498-43B3-948B-1728B52AA6E4}">
                    <adec:decorative xmlns:adec="http://schemas.microsoft.com/office/drawing/2017/decorative" val="1"/>
                  </a:ext>
                </a:extLst>
              </p:cNvPr>
              <p:cNvSpPr/>
              <p:nvPr/>
            </p:nvSpPr>
            <p:spPr>
              <a:xfrm flipH="1">
                <a:off x="756428" y="4178333"/>
                <a:ext cx="182880" cy="1837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4" name="Rectangle 83">
                <a:extLst>
                  <a:ext uri="{FF2B5EF4-FFF2-40B4-BE49-F238E27FC236}">
                    <a16:creationId xmlns:a16="http://schemas.microsoft.com/office/drawing/2014/main" id="{E007EDE3-AD32-831A-7A3E-5B04D7A91F95}"/>
                  </a:ext>
                  <a:ext uri="{C183D7F6-B498-43B3-948B-1728B52AA6E4}">
                    <adec:decorative xmlns:adec="http://schemas.microsoft.com/office/drawing/2017/decorative" val="1"/>
                  </a:ext>
                </a:extLst>
              </p:cNvPr>
              <p:cNvSpPr/>
              <p:nvPr/>
            </p:nvSpPr>
            <p:spPr>
              <a:xfrm flipH="1">
                <a:off x="1137116" y="3525016"/>
                <a:ext cx="182880" cy="82734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5" name="Rectangle 84">
                <a:extLst>
                  <a:ext uri="{FF2B5EF4-FFF2-40B4-BE49-F238E27FC236}">
                    <a16:creationId xmlns:a16="http://schemas.microsoft.com/office/drawing/2014/main" id="{AC3ED39A-E862-1692-7A20-9CE67A687127}"/>
                  </a:ext>
                  <a:ext uri="{C183D7F6-B498-43B3-948B-1728B52AA6E4}">
                    <adec:decorative xmlns:adec="http://schemas.microsoft.com/office/drawing/2017/decorative" val="1"/>
                  </a:ext>
                </a:extLst>
              </p:cNvPr>
              <p:cNvSpPr/>
              <p:nvPr/>
            </p:nvSpPr>
            <p:spPr>
              <a:xfrm flipH="1">
                <a:off x="1232699" y="4031741"/>
                <a:ext cx="182880" cy="3303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7" name="Rectangle 86">
                <a:extLst>
                  <a:ext uri="{FF2B5EF4-FFF2-40B4-BE49-F238E27FC236}">
                    <a16:creationId xmlns:a16="http://schemas.microsoft.com/office/drawing/2014/main" id="{171DE2B9-8FBC-BEAC-D703-C706CEC10A01}"/>
                  </a:ext>
                  <a:ext uri="{C183D7F6-B498-43B3-948B-1728B52AA6E4}">
                    <adec:decorative xmlns:adec="http://schemas.microsoft.com/office/drawing/2017/decorative" val="1"/>
                  </a:ext>
                </a:extLst>
              </p:cNvPr>
              <p:cNvSpPr/>
              <p:nvPr/>
            </p:nvSpPr>
            <p:spPr>
              <a:xfrm flipH="1">
                <a:off x="1603963" y="3687584"/>
                <a:ext cx="182880" cy="66477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88" name="Rectangle 87">
                <a:extLst>
                  <a:ext uri="{FF2B5EF4-FFF2-40B4-BE49-F238E27FC236}">
                    <a16:creationId xmlns:a16="http://schemas.microsoft.com/office/drawing/2014/main" id="{C6982CF6-263A-70E4-666A-02E1788D4607}"/>
                  </a:ext>
                  <a:ext uri="{C183D7F6-B498-43B3-948B-1728B52AA6E4}">
                    <adec:decorative xmlns:adec="http://schemas.microsoft.com/office/drawing/2017/decorative" val="1"/>
                  </a:ext>
                </a:extLst>
              </p:cNvPr>
              <p:cNvSpPr/>
              <p:nvPr/>
            </p:nvSpPr>
            <p:spPr>
              <a:xfrm flipH="1">
                <a:off x="1699061" y="3924045"/>
                <a:ext cx="182880" cy="4380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89" name="Rectangle 88">
                <a:extLst>
                  <a:ext uri="{FF2B5EF4-FFF2-40B4-BE49-F238E27FC236}">
                    <a16:creationId xmlns:a16="http://schemas.microsoft.com/office/drawing/2014/main" id="{9A40D760-40A6-BC22-D61D-E84B0B7A3C11}"/>
                  </a:ext>
                  <a:ext uri="{C183D7F6-B498-43B3-948B-1728B52AA6E4}">
                    <adec:decorative xmlns:adec="http://schemas.microsoft.com/office/drawing/2017/decorative" val="1"/>
                  </a:ext>
                </a:extLst>
              </p:cNvPr>
              <p:cNvSpPr/>
              <p:nvPr/>
            </p:nvSpPr>
            <p:spPr>
              <a:xfrm flipH="1">
                <a:off x="2090042" y="3780548"/>
                <a:ext cx="182880" cy="571815"/>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0" name="Rectangle 89">
                <a:extLst>
                  <a:ext uri="{FF2B5EF4-FFF2-40B4-BE49-F238E27FC236}">
                    <a16:creationId xmlns:a16="http://schemas.microsoft.com/office/drawing/2014/main" id="{7C148360-2F16-7C45-549C-68D330D90E36}"/>
                  </a:ext>
                  <a:ext uri="{C183D7F6-B498-43B3-948B-1728B52AA6E4}">
                    <adec:decorative xmlns:adec="http://schemas.microsoft.com/office/drawing/2017/decorative" val="1"/>
                  </a:ext>
                </a:extLst>
              </p:cNvPr>
              <p:cNvSpPr/>
              <p:nvPr/>
            </p:nvSpPr>
            <p:spPr>
              <a:xfrm flipH="1">
                <a:off x="2178095" y="3790276"/>
                <a:ext cx="182880" cy="57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1" name="Rectangle 90">
                <a:extLst>
                  <a:ext uri="{FF2B5EF4-FFF2-40B4-BE49-F238E27FC236}">
                    <a16:creationId xmlns:a16="http://schemas.microsoft.com/office/drawing/2014/main" id="{05D464D7-5521-20ED-8F7E-2118644D914A}"/>
                  </a:ext>
                  <a:ext uri="{C183D7F6-B498-43B3-948B-1728B52AA6E4}">
                    <adec:decorative xmlns:adec="http://schemas.microsoft.com/office/drawing/2017/decorative" val="1"/>
                  </a:ext>
                </a:extLst>
              </p:cNvPr>
              <p:cNvSpPr/>
              <p:nvPr/>
            </p:nvSpPr>
            <p:spPr>
              <a:xfrm flipH="1">
                <a:off x="2604405" y="3869434"/>
                <a:ext cx="182880" cy="482930"/>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2" name="Rectangle 91">
                <a:extLst>
                  <a:ext uri="{FF2B5EF4-FFF2-40B4-BE49-F238E27FC236}">
                    <a16:creationId xmlns:a16="http://schemas.microsoft.com/office/drawing/2014/main" id="{6C126448-3E00-DD1F-8D86-0894506A6D4A}"/>
                  </a:ext>
                  <a:ext uri="{C183D7F6-B498-43B3-948B-1728B52AA6E4}">
                    <adec:decorative xmlns:adec="http://schemas.microsoft.com/office/drawing/2017/decorative" val="1"/>
                  </a:ext>
                </a:extLst>
              </p:cNvPr>
              <p:cNvSpPr/>
              <p:nvPr/>
            </p:nvSpPr>
            <p:spPr>
              <a:xfrm flipH="1">
                <a:off x="2688811" y="3705470"/>
                <a:ext cx="182880" cy="6566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3" name="Rectangle 92">
                <a:extLst>
                  <a:ext uri="{FF2B5EF4-FFF2-40B4-BE49-F238E27FC236}">
                    <a16:creationId xmlns:a16="http://schemas.microsoft.com/office/drawing/2014/main" id="{B36947D7-6077-D72A-F4BB-8E11B65BEF34}"/>
                  </a:ext>
                  <a:ext uri="{C183D7F6-B498-43B3-948B-1728B52AA6E4}">
                    <adec:decorative xmlns:adec="http://schemas.microsoft.com/office/drawing/2017/decorative" val="1"/>
                  </a:ext>
                </a:extLst>
              </p:cNvPr>
              <p:cNvSpPr/>
              <p:nvPr/>
            </p:nvSpPr>
            <p:spPr>
              <a:xfrm flipH="1">
                <a:off x="3109337"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4" name="Rectangle 93">
                <a:extLst>
                  <a:ext uri="{FF2B5EF4-FFF2-40B4-BE49-F238E27FC236}">
                    <a16:creationId xmlns:a16="http://schemas.microsoft.com/office/drawing/2014/main" id="{752E675B-50F7-83EB-839A-C24DF3DBEE8E}"/>
                  </a:ext>
                  <a:ext uri="{C183D7F6-B498-43B3-948B-1728B52AA6E4}">
                    <adec:decorative xmlns:adec="http://schemas.microsoft.com/office/drawing/2017/decorative" val="1"/>
                  </a:ext>
                </a:extLst>
              </p:cNvPr>
              <p:cNvSpPr/>
              <p:nvPr/>
            </p:nvSpPr>
            <p:spPr>
              <a:xfrm flipH="1">
                <a:off x="3193744" y="3627376"/>
                <a:ext cx="182880" cy="73471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5" name="Rectangle 94">
                <a:extLst>
                  <a:ext uri="{FF2B5EF4-FFF2-40B4-BE49-F238E27FC236}">
                    <a16:creationId xmlns:a16="http://schemas.microsoft.com/office/drawing/2014/main" id="{4C4F3036-A967-B9F8-27AB-2367D76A81A2}"/>
                  </a:ext>
                  <a:ext uri="{C183D7F6-B498-43B3-948B-1728B52AA6E4}">
                    <adec:decorative xmlns:adec="http://schemas.microsoft.com/office/drawing/2017/decorative" val="1"/>
                  </a:ext>
                </a:extLst>
              </p:cNvPr>
              <p:cNvSpPr/>
              <p:nvPr/>
            </p:nvSpPr>
            <p:spPr>
              <a:xfrm flipH="1">
                <a:off x="3614273"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6" name="Rectangle 95">
                <a:extLst>
                  <a:ext uri="{FF2B5EF4-FFF2-40B4-BE49-F238E27FC236}">
                    <a16:creationId xmlns:a16="http://schemas.microsoft.com/office/drawing/2014/main" id="{859DF3CE-61AD-EE37-AB59-3AFC8B32FA1F}"/>
                  </a:ext>
                  <a:ext uri="{C183D7F6-B498-43B3-948B-1728B52AA6E4}">
                    <adec:decorative xmlns:adec="http://schemas.microsoft.com/office/drawing/2017/decorative" val="1"/>
                  </a:ext>
                </a:extLst>
              </p:cNvPr>
              <p:cNvSpPr/>
              <p:nvPr/>
            </p:nvSpPr>
            <p:spPr>
              <a:xfrm flipH="1">
                <a:off x="3695553" y="3534744"/>
                <a:ext cx="182880" cy="82734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8" name="Rectangle 97">
                <a:extLst>
                  <a:ext uri="{FF2B5EF4-FFF2-40B4-BE49-F238E27FC236}">
                    <a16:creationId xmlns:a16="http://schemas.microsoft.com/office/drawing/2014/main" id="{0807C8E8-4125-F9B9-081C-25EC40029AEC}"/>
                  </a:ext>
                  <a:ext uri="{C183D7F6-B498-43B3-948B-1728B52AA6E4}">
                    <adec:decorative xmlns:adec="http://schemas.microsoft.com/office/drawing/2017/decorative" val="1"/>
                  </a:ext>
                </a:extLst>
              </p:cNvPr>
              <p:cNvSpPr/>
              <p:nvPr/>
            </p:nvSpPr>
            <p:spPr>
              <a:xfrm flipH="1">
                <a:off x="4128634"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99" name="Rectangle 98">
                <a:extLst>
                  <a:ext uri="{FF2B5EF4-FFF2-40B4-BE49-F238E27FC236}">
                    <a16:creationId xmlns:a16="http://schemas.microsoft.com/office/drawing/2014/main" id="{1CF67CC4-17AF-5507-645C-83F31CAA98AD}"/>
                  </a:ext>
                  <a:ext uri="{C183D7F6-B498-43B3-948B-1728B52AA6E4}">
                    <adec:decorative xmlns:adec="http://schemas.microsoft.com/office/drawing/2017/decorative" val="1"/>
                  </a:ext>
                </a:extLst>
              </p:cNvPr>
              <p:cNvSpPr/>
              <p:nvPr/>
            </p:nvSpPr>
            <p:spPr>
              <a:xfrm flipH="1">
                <a:off x="4209914" y="3366969"/>
                <a:ext cx="182880" cy="9951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1" name="Rectangle 100">
                <a:extLst>
                  <a:ext uri="{FF2B5EF4-FFF2-40B4-BE49-F238E27FC236}">
                    <a16:creationId xmlns:a16="http://schemas.microsoft.com/office/drawing/2014/main" id="{35EE66DC-03F5-79B0-7BD6-1926DC5E7527}"/>
                  </a:ext>
                  <a:ext uri="{C183D7F6-B498-43B3-948B-1728B52AA6E4}">
                    <adec:decorative xmlns:adec="http://schemas.microsoft.com/office/drawing/2017/decorative" val="1"/>
                  </a:ext>
                </a:extLst>
              </p:cNvPr>
              <p:cNvSpPr/>
              <p:nvPr/>
            </p:nvSpPr>
            <p:spPr>
              <a:xfrm flipH="1">
                <a:off x="4642995"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2" name="Rectangle 101">
                <a:extLst>
                  <a:ext uri="{FF2B5EF4-FFF2-40B4-BE49-F238E27FC236}">
                    <a16:creationId xmlns:a16="http://schemas.microsoft.com/office/drawing/2014/main" id="{933A0FD0-2222-0629-CA5E-CE7776127EA5}"/>
                  </a:ext>
                  <a:ext uri="{C183D7F6-B498-43B3-948B-1728B52AA6E4}">
                    <adec:decorative xmlns:adec="http://schemas.microsoft.com/office/drawing/2017/decorative" val="1"/>
                  </a:ext>
                </a:extLst>
              </p:cNvPr>
              <p:cNvSpPr/>
              <p:nvPr/>
            </p:nvSpPr>
            <p:spPr>
              <a:xfrm flipH="1">
                <a:off x="4724275" y="3203083"/>
                <a:ext cx="182880" cy="11590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3" name="Rectangle 102">
                <a:extLst>
                  <a:ext uri="{FF2B5EF4-FFF2-40B4-BE49-F238E27FC236}">
                    <a16:creationId xmlns:a16="http://schemas.microsoft.com/office/drawing/2014/main" id="{12ACD845-5C46-0EBE-AB42-97E0AFFBDA3C}"/>
                  </a:ext>
                  <a:ext uri="{C183D7F6-B498-43B3-948B-1728B52AA6E4}">
                    <adec:decorative xmlns:adec="http://schemas.microsoft.com/office/drawing/2017/decorative" val="1"/>
                  </a:ext>
                </a:extLst>
              </p:cNvPr>
              <p:cNvSpPr/>
              <p:nvPr/>
            </p:nvSpPr>
            <p:spPr>
              <a:xfrm flipH="1">
                <a:off x="5157356" y="4017935"/>
                <a:ext cx="182880" cy="334428"/>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4" name="Rectangle 103">
                <a:extLst>
                  <a:ext uri="{FF2B5EF4-FFF2-40B4-BE49-F238E27FC236}">
                    <a16:creationId xmlns:a16="http://schemas.microsoft.com/office/drawing/2014/main" id="{7CDD5188-8635-EBE9-5777-B4D412A34BBC}"/>
                  </a:ext>
                  <a:ext uri="{C183D7F6-B498-43B3-948B-1728B52AA6E4}">
                    <adec:decorative xmlns:adec="http://schemas.microsoft.com/office/drawing/2017/decorative" val="1"/>
                  </a:ext>
                </a:extLst>
              </p:cNvPr>
              <p:cNvSpPr/>
              <p:nvPr/>
            </p:nvSpPr>
            <p:spPr>
              <a:xfrm flipH="1">
                <a:off x="5238636" y="3046128"/>
                <a:ext cx="182880" cy="13159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5" name="Rectangle 104">
                <a:extLst>
                  <a:ext uri="{FF2B5EF4-FFF2-40B4-BE49-F238E27FC236}">
                    <a16:creationId xmlns:a16="http://schemas.microsoft.com/office/drawing/2014/main" id="{E26C9555-1197-F879-7303-74A0CC5C2ADD}"/>
                  </a:ext>
                  <a:ext uri="{C183D7F6-B498-43B3-948B-1728B52AA6E4}">
                    <adec:decorative xmlns:adec="http://schemas.microsoft.com/office/drawing/2017/decorative" val="1"/>
                  </a:ext>
                </a:extLst>
              </p:cNvPr>
              <p:cNvSpPr/>
              <p:nvPr/>
            </p:nvSpPr>
            <p:spPr>
              <a:xfrm flipH="1">
                <a:off x="5662288" y="4214657"/>
                <a:ext cx="182880" cy="137706"/>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7A96"/>
                  </a:solidFill>
                  <a:latin typeface="Oswald" panose="02000506000000020004" pitchFamily="2" charset="0"/>
                </a:endParaRPr>
              </a:p>
            </p:txBody>
          </p:sp>
          <p:sp>
            <p:nvSpPr>
              <p:cNvPr id="107" name="Rectangle 106">
                <a:extLst>
                  <a:ext uri="{FF2B5EF4-FFF2-40B4-BE49-F238E27FC236}">
                    <a16:creationId xmlns:a16="http://schemas.microsoft.com/office/drawing/2014/main" id="{25EB13D5-D270-ECBF-9471-10680F687018}"/>
                  </a:ext>
                  <a:ext uri="{C183D7F6-B498-43B3-948B-1728B52AA6E4}">
                    <adec:decorative xmlns:adec="http://schemas.microsoft.com/office/drawing/2017/decorative" val="1"/>
                  </a:ext>
                </a:extLst>
              </p:cNvPr>
              <p:cNvSpPr/>
              <p:nvPr/>
            </p:nvSpPr>
            <p:spPr>
              <a:xfrm flipH="1">
                <a:off x="5747197" y="2870405"/>
                <a:ext cx="182880" cy="14916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8" name="Rectangle 107">
                <a:extLst>
                  <a:ext uri="{FF2B5EF4-FFF2-40B4-BE49-F238E27FC236}">
                    <a16:creationId xmlns:a16="http://schemas.microsoft.com/office/drawing/2014/main" id="{EF0EE329-584E-885B-27AB-F3A793424CC9}"/>
                  </a:ext>
                  <a:ext uri="{C183D7F6-B498-43B3-948B-1728B52AA6E4}">
                    <adec:decorative xmlns:adec="http://schemas.microsoft.com/office/drawing/2017/decorative" val="1"/>
                  </a:ext>
                </a:extLst>
              </p:cNvPr>
              <p:cNvSpPr/>
              <p:nvPr/>
            </p:nvSpPr>
            <p:spPr>
              <a:xfrm flipH="1">
                <a:off x="6368809" y="2668086"/>
                <a:ext cx="182880" cy="169400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09" name="Rectangle 108">
                <a:extLst>
                  <a:ext uri="{FF2B5EF4-FFF2-40B4-BE49-F238E27FC236}">
                    <a16:creationId xmlns:a16="http://schemas.microsoft.com/office/drawing/2014/main" id="{A0AAEA77-BA03-B104-3252-4D51DAB987DD}"/>
                  </a:ext>
                  <a:ext uri="{C183D7F6-B498-43B3-948B-1728B52AA6E4}">
                    <adec:decorative xmlns:adec="http://schemas.microsoft.com/office/drawing/2017/decorative" val="1"/>
                  </a:ext>
                </a:extLst>
              </p:cNvPr>
              <p:cNvSpPr/>
              <p:nvPr/>
            </p:nvSpPr>
            <p:spPr>
              <a:xfrm flipH="1">
                <a:off x="7129261" y="1721216"/>
                <a:ext cx="182880" cy="264087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0" name="Rectangle 109">
                <a:extLst>
                  <a:ext uri="{FF2B5EF4-FFF2-40B4-BE49-F238E27FC236}">
                    <a16:creationId xmlns:a16="http://schemas.microsoft.com/office/drawing/2014/main" id="{B1305216-A71C-3698-C259-88319BBB3264}"/>
                  </a:ext>
                  <a:ext uri="{C183D7F6-B498-43B3-948B-1728B52AA6E4}">
                    <adec:decorative xmlns:adec="http://schemas.microsoft.com/office/drawing/2017/decorative" val="1"/>
                  </a:ext>
                </a:extLst>
              </p:cNvPr>
              <p:cNvSpPr/>
              <p:nvPr/>
            </p:nvSpPr>
            <p:spPr>
              <a:xfrm flipH="1">
                <a:off x="7889712" y="501294"/>
                <a:ext cx="182880" cy="3860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4" name="TextBox 113">
                <a:extLst>
                  <a:ext uri="{FF2B5EF4-FFF2-40B4-BE49-F238E27FC236}">
                    <a16:creationId xmlns:a16="http://schemas.microsoft.com/office/drawing/2014/main" id="{7C10429F-3F9E-A72A-A009-8C0ABF980531}"/>
                  </a:ext>
                  <a:ext uri="{C183D7F6-B498-43B3-948B-1728B52AA6E4}">
                    <adec:decorative xmlns:adec="http://schemas.microsoft.com/office/drawing/2017/decorative" val="1"/>
                  </a:ext>
                </a:extLst>
              </p:cNvPr>
              <p:cNvSpPr txBox="1"/>
              <p:nvPr/>
            </p:nvSpPr>
            <p:spPr>
              <a:xfrm>
                <a:off x="6886325" y="4377765"/>
                <a:ext cx="642316" cy="276999"/>
              </a:xfrm>
              <a:prstGeom prst="rect">
                <a:avLst/>
              </a:prstGeom>
              <a:noFill/>
            </p:spPr>
            <p:txBody>
              <a:bodyPr wrap="square" rtlCol="0">
                <a:spAutoFit/>
              </a:bodyPr>
              <a:lstStyle/>
              <a:p>
                <a:pPr algn="ctr"/>
                <a:r>
                  <a:rPr lang="en-US" sz="900">
                    <a:solidFill>
                      <a:srgbClr val="6F6F6F"/>
                    </a:solidFill>
                  </a:rPr>
                  <a:t>Year 2</a:t>
                </a:r>
              </a:p>
            </p:txBody>
          </p:sp>
          <p:sp>
            <p:nvSpPr>
              <p:cNvPr id="115" name="TextBox 114">
                <a:extLst>
                  <a:ext uri="{FF2B5EF4-FFF2-40B4-BE49-F238E27FC236}">
                    <a16:creationId xmlns:a16="http://schemas.microsoft.com/office/drawing/2014/main" id="{49B4B74C-44C1-17EC-9653-DC2B91615CFB}"/>
                  </a:ext>
                  <a:ext uri="{C183D7F6-B498-43B3-948B-1728B52AA6E4}">
                    <adec:decorative xmlns:adec="http://schemas.microsoft.com/office/drawing/2017/decorative" val="1"/>
                  </a:ext>
                </a:extLst>
              </p:cNvPr>
              <p:cNvSpPr txBox="1"/>
              <p:nvPr/>
            </p:nvSpPr>
            <p:spPr>
              <a:xfrm>
                <a:off x="7659994" y="4377765"/>
                <a:ext cx="642316" cy="276999"/>
              </a:xfrm>
              <a:prstGeom prst="rect">
                <a:avLst/>
              </a:prstGeom>
              <a:noFill/>
            </p:spPr>
            <p:txBody>
              <a:bodyPr wrap="square" rtlCol="0">
                <a:spAutoFit/>
              </a:bodyPr>
              <a:lstStyle/>
              <a:p>
                <a:pPr algn="ctr"/>
                <a:r>
                  <a:rPr lang="en-US" sz="900">
                    <a:solidFill>
                      <a:srgbClr val="6F6F6F"/>
                    </a:solidFill>
                  </a:rPr>
                  <a:t>Year 3</a:t>
                </a:r>
              </a:p>
            </p:txBody>
          </p:sp>
        </p:grpSp>
        <p:grpSp>
          <p:nvGrpSpPr>
            <p:cNvPr id="25" name="Group 24">
              <a:extLst>
                <a:ext uri="{FF2B5EF4-FFF2-40B4-BE49-F238E27FC236}">
                  <a16:creationId xmlns:a16="http://schemas.microsoft.com/office/drawing/2014/main" id="{F84029E0-73C4-804C-B3FE-A02C9B358E23}"/>
                </a:ext>
              </a:extLst>
            </p:cNvPr>
            <p:cNvGrpSpPr/>
            <p:nvPr/>
          </p:nvGrpSpPr>
          <p:grpSpPr>
            <a:xfrm>
              <a:off x="4819951" y="2183194"/>
              <a:ext cx="3327614" cy="1432128"/>
              <a:chOff x="1331186" y="2461309"/>
              <a:chExt cx="3327614" cy="1432128"/>
            </a:xfrm>
          </p:grpSpPr>
          <p:sp>
            <p:nvSpPr>
              <p:cNvPr id="26" name="Rectangle 25">
                <a:extLst>
                  <a:ext uri="{FF2B5EF4-FFF2-40B4-BE49-F238E27FC236}">
                    <a16:creationId xmlns:a16="http://schemas.microsoft.com/office/drawing/2014/main" id="{0C989DD6-DBE7-59C5-D20D-0D28AAB36C72}"/>
                  </a:ext>
                  <a:ext uri="{C183D7F6-B498-43B3-948B-1728B52AA6E4}">
                    <adec:decorative xmlns:adec="http://schemas.microsoft.com/office/drawing/2017/decorative" val="1"/>
                  </a:ext>
                </a:extLst>
              </p:cNvPr>
              <p:cNvSpPr/>
              <p:nvPr/>
            </p:nvSpPr>
            <p:spPr>
              <a:xfrm>
                <a:off x="1331186" y="2546437"/>
                <a:ext cx="155553" cy="424459"/>
              </a:xfrm>
              <a:prstGeom prst="rect">
                <a:avLst/>
              </a:prstGeom>
              <a:pattFill prst="wdUpDiag">
                <a:fgClr>
                  <a:srgbClr val="007A96"/>
                </a:fgClr>
                <a:bgClr>
                  <a:schemeClr val="bg1"/>
                </a:bgClr>
              </a:pattFill>
              <a:ln w="22225">
                <a:solidFill>
                  <a:srgbClr val="007A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27" name="TextBox 26">
                <a:extLst>
                  <a:ext uri="{FF2B5EF4-FFF2-40B4-BE49-F238E27FC236}">
                    <a16:creationId xmlns:a16="http://schemas.microsoft.com/office/drawing/2014/main" id="{692FBDD2-5EF5-E78B-9831-5D1C7B7A6475}"/>
                  </a:ext>
                  <a:ext uri="{C183D7F6-B498-43B3-948B-1728B52AA6E4}">
                    <adec:decorative xmlns:adec="http://schemas.microsoft.com/office/drawing/2017/decorative" val="1"/>
                  </a:ext>
                </a:extLst>
              </p:cNvPr>
              <p:cNvSpPr txBox="1"/>
              <p:nvPr/>
            </p:nvSpPr>
            <p:spPr>
              <a:xfrm>
                <a:off x="1563958" y="2461309"/>
                <a:ext cx="877163" cy="353943"/>
              </a:xfrm>
              <a:prstGeom prst="rect">
                <a:avLst/>
              </a:prstGeom>
              <a:noFill/>
            </p:spPr>
            <p:txBody>
              <a:bodyPr wrap="none" rtlCol="0">
                <a:spAutoFit/>
              </a:bodyPr>
              <a:lstStyle/>
              <a:p>
                <a:r>
                  <a:rPr lang="en-US" sz="1700">
                    <a:solidFill>
                      <a:srgbClr val="007A96"/>
                    </a:solidFill>
                  </a:rPr>
                  <a:t>LPFSA</a:t>
                </a:r>
              </a:p>
            </p:txBody>
          </p:sp>
          <p:sp>
            <p:nvSpPr>
              <p:cNvPr id="28" name="Title 2">
                <a:extLst>
                  <a:ext uri="{FF2B5EF4-FFF2-40B4-BE49-F238E27FC236}">
                    <a16:creationId xmlns:a16="http://schemas.microsoft.com/office/drawing/2014/main" id="{AA3D1281-12D5-1C45-3AF1-FD04BD5CDFE4}"/>
                  </a:ext>
                  <a:ext uri="{C183D7F6-B498-43B3-948B-1728B52AA6E4}">
                    <adec:decorative xmlns:adec="http://schemas.microsoft.com/office/drawing/2017/decorative" val="1"/>
                  </a:ext>
                </a:extLst>
              </p:cNvPr>
              <p:cNvSpPr txBox="1">
                <a:spLocks/>
              </p:cNvSpPr>
              <p:nvPr/>
            </p:nvSpPr>
            <p:spPr>
              <a:xfrm>
                <a:off x="1536526" y="2662278"/>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Short-term spending</a:t>
                </a:r>
              </a:p>
            </p:txBody>
          </p:sp>
          <p:sp>
            <p:nvSpPr>
              <p:cNvPr id="29" name="TextBox 28">
                <a:extLst>
                  <a:ext uri="{FF2B5EF4-FFF2-40B4-BE49-F238E27FC236}">
                    <a16:creationId xmlns:a16="http://schemas.microsoft.com/office/drawing/2014/main" id="{67F559CE-DA32-8AF9-C1FF-016333140B7F}"/>
                  </a:ext>
                  <a:ext uri="{C183D7F6-B498-43B3-948B-1728B52AA6E4}">
                    <adec:decorative xmlns:adec="http://schemas.microsoft.com/office/drawing/2017/decorative" val="1"/>
                  </a:ext>
                </a:extLst>
              </p:cNvPr>
              <p:cNvSpPr txBox="1"/>
              <p:nvPr/>
            </p:nvSpPr>
            <p:spPr>
              <a:xfrm>
                <a:off x="1564001" y="3233090"/>
                <a:ext cx="633507" cy="353943"/>
              </a:xfrm>
              <a:prstGeom prst="rect">
                <a:avLst/>
              </a:prstGeom>
              <a:noFill/>
            </p:spPr>
            <p:txBody>
              <a:bodyPr wrap="none" rtlCol="0">
                <a:spAutoFit/>
              </a:bodyPr>
              <a:lstStyle/>
              <a:p>
                <a:r>
                  <a:rPr lang="en-US" sz="1700">
                    <a:solidFill>
                      <a:schemeClr val="tx2"/>
                    </a:solidFill>
                  </a:rPr>
                  <a:t>HSA</a:t>
                </a:r>
              </a:p>
            </p:txBody>
          </p:sp>
          <p:sp>
            <p:nvSpPr>
              <p:cNvPr id="45" name="Title 2">
                <a:extLst>
                  <a:ext uri="{FF2B5EF4-FFF2-40B4-BE49-F238E27FC236}">
                    <a16:creationId xmlns:a16="http://schemas.microsoft.com/office/drawing/2014/main" id="{D759B8A3-E739-7C8E-6D21-A7669023105F}"/>
                  </a:ext>
                  <a:ext uri="{C183D7F6-B498-43B3-948B-1728B52AA6E4}">
                    <adec:decorative xmlns:adec="http://schemas.microsoft.com/office/drawing/2017/decorative" val="1"/>
                  </a:ext>
                </a:extLst>
              </p:cNvPr>
              <p:cNvSpPr txBox="1">
                <a:spLocks/>
              </p:cNvSpPr>
              <p:nvPr/>
            </p:nvSpPr>
            <p:spPr>
              <a:xfrm>
                <a:off x="1554857" y="3431772"/>
                <a:ext cx="310394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r>
                  <a:rPr lang="en-US" sz="1400" b="0">
                    <a:solidFill>
                      <a:schemeClr val="tx1"/>
                    </a:solidFill>
                    <a:latin typeface="+mn-lt"/>
                  </a:rPr>
                  <a:t>Long-term saving</a:t>
                </a:r>
              </a:p>
            </p:txBody>
          </p:sp>
          <p:sp>
            <p:nvSpPr>
              <p:cNvPr id="46" name="Rectangle 45">
                <a:extLst>
                  <a:ext uri="{FF2B5EF4-FFF2-40B4-BE49-F238E27FC236}">
                    <a16:creationId xmlns:a16="http://schemas.microsoft.com/office/drawing/2014/main" id="{D27CC4DB-47D8-BDDC-FE18-29DD2D5D910B}"/>
                  </a:ext>
                  <a:ext uri="{C183D7F6-B498-43B3-948B-1728B52AA6E4}">
                    <adec:decorative xmlns:adec="http://schemas.microsoft.com/office/drawing/2017/decorative" val="1"/>
                  </a:ext>
                </a:extLst>
              </p:cNvPr>
              <p:cNvSpPr/>
              <p:nvPr/>
            </p:nvSpPr>
            <p:spPr>
              <a:xfrm>
                <a:off x="1335679" y="3318238"/>
                <a:ext cx="155553" cy="42445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grpSp>
      </p:grpSp>
      <p:sp>
        <p:nvSpPr>
          <p:cNvPr id="3" name="Content Placeholder 2">
            <a:extLst>
              <a:ext uri="{FF2B5EF4-FFF2-40B4-BE49-F238E27FC236}">
                <a16:creationId xmlns:a16="http://schemas.microsoft.com/office/drawing/2014/main" id="{2F9CA915-CBF1-E378-0309-FE555E0C23F4}"/>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151435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16F177-5C25-9504-2940-1F0D5B7B959D}"/>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2474259" y="-4"/>
            <a:ext cx="9704805" cy="6857999"/>
          </a:xfrm>
        </p:spPr>
      </p:pic>
      <p:sp>
        <p:nvSpPr>
          <p:cNvPr id="8" name="Rectangle 7">
            <a:extLst>
              <a:ext uri="{FF2B5EF4-FFF2-40B4-BE49-F238E27FC236}">
                <a16:creationId xmlns:a16="http://schemas.microsoft.com/office/drawing/2014/main" id="{EB2FB91C-993C-EEF2-FAE2-07869A2FCA9E}"/>
              </a:ext>
              <a:ext uri="{C183D7F6-B498-43B3-948B-1728B52AA6E4}">
                <adec:decorative xmlns:adec="http://schemas.microsoft.com/office/drawing/2017/decorative" val="1"/>
              </a:ext>
            </a:extLst>
          </p:cNvPr>
          <p:cNvSpPr/>
          <p:nvPr/>
        </p:nvSpPr>
        <p:spPr>
          <a:xfrm>
            <a:off x="2346698" y="0"/>
            <a:ext cx="5058149"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no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314099E-D0BF-A00C-3137-A7928D5C7975}"/>
              </a:ext>
            </a:extLst>
          </p:cNvPr>
          <p:cNvSpPr>
            <a:spLocks noGrp="1"/>
          </p:cNvSpPr>
          <p:nvPr>
            <p:ph type="title"/>
          </p:nvPr>
        </p:nvSpPr>
        <p:spPr>
          <a:xfrm>
            <a:off x="853442" y="365761"/>
            <a:ext cx="5247652" cy="1400983"/>
          </a:xfrm>
        </p:spPr>
        <p:txBody>
          <a:bodyPr wrap="square" anchor="t">
            <a:normAutofit/>
          </a:bodyPr>
          <a:lstStyle/>
          <a:p>
            <a:r>
              <a:rPr lang="en-US">
                <a:latin typeface="Arial" panose="020B0604020202020204" pitchFamily="34" charset="0"/>
                <a:cs typeface="Arial" panose="020B0604020202020204" pitchFamily="34" charset="0"/>
              </a:rPr>
              <a:t>Tips</a:t>
            </a:r>
            <a:r>
              <a:rPr lang="en-US" spc="40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to</a:t>
            </a:r>
            <a:r>
              <a:rPr lang="en-US" spc="400">
                <a:latin typeface="Arial" panose="020B0604020202020204" pitchFamily="34" charset="0"/>
                <a:cs typeface="Arial" panose="020B0604020202020204" pitchFamily="34" charset="0"/>
              </a:rPr>
              <a:t> </a:t>
            </a:r>
            <a:br>
              <a:rPr lang="en-US" spc="400">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spend smarter</a:t>
            </a:r>
          </a:p>
        </p:txBody>
      </p:sp>
      <p:sp>
        <p:nvSpPr>
          <p:cNvPr id="5" name="Content Placeholder 4">
            <a:extLst>
              <a:ext uri="{FF2B5EF4-FFF2-40B4-BE49-F238E27FC236}">
                <a16:creationId xmlns:a16="http://schemas.microsoft.com/office/drawing/2014/main" id="{652F1F80-5C72-42C7-CFD7-0566B5B20A19}"/>
              </a:ext>
            </a:extLst>
          </p:cNvPr>
          <p:cNvSpPr>
            <a:spLocks noGrp="1"/>
          </p:cNvSpPr>
          <p:nvPr>
            <p:ph sz="quarter" idx="14"/>
          </p:nvPr>
        </p:nvSpPr>
        <p:spPr>
          <a:xfrm>
            <a:off x="853018" y="2143239"/>
            <a:ext cx="3754841" cy="3166481"/>
          </a:xfrm>
        </p:spPr>
        <p:txBody>
          <a:bodyPr>
            <a:normAutofit/>
          </a:bodyPr>
          <a:lstStyle/>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Plan your spending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Save receipts </a:t>
            </a:r>
          </a:p>
          <a:p>
            <a:pPr marL="404813" indent="-404813">
              <a:spcBef>
                <a:spcPts val="1600"/>
              </a:spcBef>
              <a:buClr>
                <a:schemeClr val="tx1"/>
              </a:buClr>
              <a:buFont typeface="Wingdings" pitchFamily="2" charset="2"/>
              <a:buChar char="ü"/>
            </a:pPr>
            <a:r>
              <a:rPr lang="en-US" sz="2400">
                <a:latin typeface="Arial" panose="020B0604020202020204" pitchFamily="34" charset="0"/>
                <a:cs typeface="Arial" panose="020B0604020202020204" pitchFamily="34" charset="0"/>
              </a:rPr>
              <a:t>No double dipping </a:t>
            </a:r>
          </a:p>
        </p:txBody>
      </p:sp>
    </p:spTree>
    <p:extLst>
      <p:ext uri="{BB962C8B-B14F-4D97-AF65-F5344CB8AC3E}">
        <p14:creationId xmlns:p14="http://schemas.microsoft.com/office/powerpoint/2010/main" val="297892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760641"/>
            <a:ext cx="3981808" cy="4967450"/>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Maximize your HSA contributions &amp; use your LPFSA for expected dental and vision needs</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Get your LPFSA funds at the start of the plan year</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Invest your HSA funds </a:t>
            </a:r>
            <a:br>
              <a:rPr lang="en-US" sz="2000" dirty="0">
                <a:solidFill>
                  <a:srgbClr val="2A2C2C"/>
                </a:solidFill>
                <a:latin typeface="Arial" panose="020B0604020202020204" pitchFamily="34" charset="0"/>
                <a:cs typeface="Arial" panose="020B0604020202020204" pitchFamily="34" charset="0"/>
              </a:rPr>
            </a:br>
            <a:r>
              <a:rPr lang="en-US" sz="2000" dirty="0">
                <a:solidFill>
                  <a:srgbClr val="2A2C2C"/>
                </a:solidFill>
                <a:latin typeface="Arial" panose="020B0604020202020204" pitchFamily="34" charset="0"/>
                <a:cs typeface="Arial" panose="020B0604020202020204" pitchFamily="34" charset="0"/>
              </a:rPr>
              <a:t>for the long-term*</a:t>
            </a:r>
          </a:p>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Increase your annual tax savings by contributing to both</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LPFSA benefits, paired with an HSA, do you feel you’ll value most?</a:t>
            </a:r>
          </a:p>
        </p:txBody>
      </p:sp>
      <p:sp>
        <p:nvSpPr>
          <p:cNvPr id="2" name="TextBox 1">
            <a:extLst>
              <a:ext uri="{FF2B5EF4-FFF2-40B4-BE49-F238E27FC236}">
                <a16:creationId xmlns:a16="http://schemas.microsoft.com/office/drawing/2014/main" id="{DF376F14-839A-C4E5-7C33-E2C591ACA08D}"/>
              </a:ext>
            </a:extLst>
          </p:cNvPr>
          <p:cNvSpPr txBox="1"/>
          <p:nvPr/>
        </p:nvSpPr>
        <p:spPr>
          <a:xfrm>
            <a:off x="92677" y="5806500"/>
            <a:ext cx="6667343" cy="1071768"/>
          </a:xfrm>
          <a:prstGeom prst="rect">
            <a:avLst/>
          </a:prstGeom>
          <a:noFill/>
        </p:spPr>
        <p:txBody>
          <a:bodyPr wrap="square" rtlCol="0">
            <a:spAutoFit/>
          </a:bodyPr>
          <a:lstStyle/>
          <a:p>
            <a:pPr algn="l">
              <a:lnSpc>
                <a:spcPct val="130000"/>
              </a:lnSpc>
              <a:spcAft>
                <a:spcPts val="600"/>
              </a:spcAft>
            </a:pPr>
            <a:r>
              <a:rPr lang="en-US" sz="1000" dirty="0">
                <a:solidFill>
                  <a:srgbClr val="2A2C2C"/>
                </a:solidFill>
                <a:latin typeface="Arial" panose="020B0604020202020204" pitchFamily="34" charset="0"/>
                <a:cs typeface="Arial" panose="020B0604020202020204" pitchFamily="34" charset="0"/>
              </a:rPr>
              <a:t>*Investments </a:t>
            </a:r>
            <a:r>
              <a:rPr lang="en-US" sz="1000" dirty="0">
                <a:effectLst/>
                <a:latin typeface="Arial" panose="020B0604020202020204" pitchFamily="34" charset="0"/>
                <a:cs typeface="Arial" panose="020B0604020202020204" pitchFamily="34" charset="0"/>
              </a:rPr>
              <a:t>are subject to risk, including the possible loss of the principal invested, and are not FDIC or NCUA insured, or guaranteed by HealthEquity, Inc. Investing through the HealthEquity investment platform is subject to the terms and conditions of the Health Savings Account Custodial Agreement and any applicable investment supplement. Investing may not be suitable for everyone and before making any investments, review the fund’s prospectus.</a:t>
            </a:r>
            <a:endParaRPr lang="en-US" sz="1000" dirty="0">
              <a:solidFill>
                <a:srgbClr val="2A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342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377574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or app in order to use the mobile app.</a:t>
            </a:r>
            <a:endParaRPr lang="en-US" sz="1333" dirty="0"/>
          </a:p>
        </p:txBody>
      </p:sp>
    </p:spTree>
    <p:extLst>
      <p:ext uri="{BB962C8B-B14F-4D97-AF65-F5344CB8AC3E}">
        <p14:creationId xmlns:p14="http://schemas.microsoft.com/office/powerpoint/2010/main" val="295727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a:xfrm>
            <a:off x="853017" y="6531734"/>
            <a:ext cx="10744200" cy="179216"/>
          </a:xfrm>
        </p:spPr>
        <p:txBody>
          <a:bodyPr/>
          <a:lstStyle/>
          <a:p>
            <a:r>
              <a:rPr lang="en-US" sz="1000" dirty="0">
                <a:effectLst/>
                <a:latin typeface="Arial" panose="020B0604020202020204" pitchFamily="34" charset="0"/>
                <a:cs typeface="Arial" panose="020B0604020202020204" pitchFamily="34" charset="0"/>
              </a:rPr>
              <a:t>*Accounts must be activated via the HealthEquity website or app in order to use the mobile app.</a:t>
            </a:r>
            <a:endParaRPr lang="en-US"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dirty="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Arial"/>
                  </a:rPr>
                  <a:t>Register and login at www</a:t>
                </a:r>
                <a:r>
                  <a:rPr kumimoji="0" lang="en-US" sz="1500" b="0" i="0" u="none" strike="noStrike" kern="1200" cap="none" spc="0" normalizeH="0" baseline="0" noProof="0" dirty="0">
                    <a:ln>
                      <a:noFill/>
                    </a:ln>
                    <a:effectLst/>
                    <a:uLnTx/>
                    <a:uFillTx/>
                    <a:latin typeface="Arial"/>
                    <a:ea typeface="+mn-lt"/>
                    <a:cs typeface="Arial"/>
                  </a:rPr>
                  <a:t>.HealthEquity.com/login</a:t>
                </a:r>
                <a:endParaRPr kumimoji="0" lang="en-US" sz="1500" b="0" i="0" u="none" strike="noStrike" kern="1200" cap="none" spc="0" normalizeH="0" baseline="30000" noProof="0" dirty="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dirty="0">
                    <a:ln>
                      <a:noFill/>
                    </a:ln>
                    <a:effectLst/>
                    <a:uLnTx/>
                    <a:uFillTx/>
                    <a:latin typeface="Arial"/>
                    <a:ea typeface="+mn-ea"/>
                    <a:cs typeface="+mn-cs"/>
                  </a:rPr>
                  <a:t>Submit for reimbursement via the HealthEquity online tool or mobile app*</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i="0" u="none" strike="noStrike" kern="1200" cap="none" spc="0" normalizeH="0" baseline="0" noProof="0" dirty="0">
                    <a:ln>
                      <a:noFill/>
                    </a:ln>
                    <a:effectLst/>
                    <a:uLnTx/>
                    <a:uFillTx/>
                    <a:latin typeface="Arial"/>
                    <a:ea typeface="+mn-ea"/>
                    <a:cs typeface="+mn-cs"/>
                  </a:rPr>
                  <a:t>Remember to save </a:t>
                </a:r>
                <a:r>
                  <a:rPr lang="en-US" sz="1500" dirty="0">
                    <a:latin typeface="Arial"/>
                  </a:rPr>
                  <a:t>all</a:t>
                </a:r>
                <a:r>
                  <a:rPr kumimoji="0" lang="en-US" sz="1500" i="0" u="none" strike="noStrike" kern="1200" cap="none" spc="0" normalizeH="0" baseline="0" noProof="0" dirty="0">
                    <a:ln>
                      <a:noFill/>
                    </a:ln>
                    <a:effectLst/>
                    <a:uLnTx/>
                    <a:uFillTx/>
                    <a:latin typeface="Arial"/>
                    <a:ea typeface="+mn-ea"/>
                    <a:cs typeface="+mn-cs"/>
                  </a:rPr>
                  <a:t> receipts</a:t>
                </a:r>
                <a:endParaRPr lang="en-US" sz="1500" i="0" u="none" strike="noStrike" kern="1200" cap="none" spc="0" normalizeH="0" baseline="0" noProof="0" dirty="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19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erson wearing glasses and a grey shirt&#10;&#10;Description automatically generated with low confidence">
            <a:extLst>
              <a:ext uri="{FF2B5EF4-FFF2-40B4-BE49-F238E27FC236}">
                <a16:creationId xmlns:a16="http://schemas.microsoft.com/office/drawing/2014/main" id="{602F5CF5-1566-49DB-0C40-671B3DD98006}"/>
              </a:ext>
            </a:extLst>
          </p:cNvPr>
          <p:cNvPicPr>
            <a:picLocks noGrp="1" noChangeAspect="1"/>
          </p:cNvPicPr>
          <p:nvPr>
            <p:ph type="pic" idx="17"/>
          </p:nvPr>
        </p:nvPicPr>
        <p:blipFill rotWithShape="1">
          <a:blip r:embed="rId3" cstate="screen">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4483734" cy="2123402"/>
          </a:xfrm>
        </p:spPr>
        <p:txBody>
          <a:bodyPr/>
          <a:lstStyle/>
          <a:p>
            <a:r>
              <a:rPr lang="en-US"/>
              <a:t>Save more for dental and vision expenses</a:t>
            </a:r>
          </a:p>
          <a:p>
            <a:br>
              <a:rPr lang="en-US"/>
            </a:br>
            <a:endParaRPr lang="en-US"/>
          </a:p>
        </p:txBody>
      </p:sp>
      <p:sp>
        <p:nvSpPr>
          <p:cNvPr id="14" name="SmartArt Placeholder 13">
            <a:extLst>
              <a:ext uri="{FF2B5EF4-FFF2-40B4-BE49-F238E27FC236}">
                <a16:creationId xmlns:a16="http://schemas.microsoft.com/office/drawing/2014/main" id="{CA3EC23A-9BBA-53F3-C676-12B52301DBFA}"/>
              </a:ext>
            </a:extLst>
          </p:cNvPr>
          <p:cNvSpPr>
            <a:spLocks noGrp="1"/>
          </p:cNvSpPr>
          <p:nvPr>
            <p:ph type="dgm" sz="quarter" idx="47"/>
          </p:nvPr>
        </p:nvSpPr>
        <p:spPr/>
        <p:txBody>
          <a:bodyPr/>
          <a:lstStyle/>
          <a:p>
            <a:endParaRPr lang="en-US"/>
          </a:p>
        </p:txBody>
      </p:sp>
      <p:sp>
        <p:nvSpPr>
          <p:cNvPr id="12" name="SmartArt Placeholder 11">
            <a:extLst>
              <a:ext uri="{FF2B5EF4-FFF2-40B4-BE49-F238E27FC236}">
                <a16:creationId xmlns:a16="http://schemas.microsoft.com/office/drawing/2014/main" id="{DB9390E2-3F54-4BD6-7105-AEC9F3B86C84}"/>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2488" y="2647281"/>
            <a:ext cx="4484688" cy="2224135"/>
          </a:xfrm>
        </p:spPr>
        <p:txBody>
          <a:bodyPr/>
          <a:lstStyle/>
          <a:p>
            <a:r>
              <a:rPr lang="en-US" dirty="0">
                <a:solidFill>
                  <a:schemeClr val="tx1"/>
                </a:solidFill>
              </a:rPr>
              <a:t>A Limited Purpose Flexible Spending Account (LPFSA) lets you use tax-free money to pay for eligible dental and vision expenses.</a:t>
            </a:r>
          </a:p>
        </p:txBody>
      </p:sp>
      <p:sp>
        <p:nvSpPr>
          <p:cNvPr id="8" name="Content Placeholder 7">
            <a:extLst>
              <a:ext uri="{FF2B5EF4-FFF2-40B4-BE49-F238E27FC236}">
                <a16:creationId xmlns:a16="http://schemas.microsoft.com/office/drawing/2014/main" id="{39BA1823-7EE6-B96D-01D8-E57DCD8D3AE5}"/>
              </a:ext>
            </a:extLst>
          </p:cNvPr>
          <p:cNvSpPr>
            <a:spLocks noGrp="1"/>
          </p:cNvSpPr>
          <p:nvPr>
            <p:ph sz="quarter" idx="15"/>
          </p:nvPr>
        </p:nvSpPr>
        <p:spPr>
          <a:xfrm>
            <a:off x="852488" y="6099471"/>
            <a:ext cx="3914775" cy="692264"/>
          </a:xfrm>
        </p:spPr>
        <p:txBody>
          <a:bodyPr vert="horz" lIns="0" tIns="0" rIns="0" bIns="0" rtlCol="0" anchor="t">
            <a:noAutofit/>
          </a:bodyPr>
          <a:lstStyle/>
          <a:p>
            <a:r>
              <a:rPr lang="en-US"/>
              <a:t>LPFSAs are never taxed at a federal income tax level when used appropriately for qualified dental and vision expenses. Also, most states recognize LPFSA funds as tax deductible with very few exceptions. Please consult a tax advisor regarding your state’s specific rules. </a:t>
            </a:r>
          </a:p>
        </p:txBody>
      </p:sp>
    </p:spTree>
    <p:extLst>
      <p:ext uri="{BB962C8B-B14F-4D97-AF65-F5344CB8AC3E}">
        <p14:creationId xmlns:p14="http://schemas.microsoft.com/office/powerpoint/2010/main" val="160339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trying on glasses&#10;&#10;Description automatically generated with medium confidence">
            <a:extLst>
              <a:ext uri="{FF2B5EF4-FFF2-40B4-BE49-F238E27FC236}">
                <a16:creationId xmlns:a16="http://schemas.microsoft.com/office/drawing/2014/main" id="{C09F1F67-2CD7-DA3D-EE7B-3CA04B3743F0}"/>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a:stretch/>
        </p:blipFill>
        <p:spPr>
          <a:xfrm>
            <a:off x="3339631" y="0"/>
            <a:ext cx="8850782" cy="6858000"/>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3709548"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1383071"/>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a:solidFill>
                  <a:srgbClr val="4F2883"/>
                </a:solidFill>
                <a:latin typeface="+mn-lt"/>
                <a:cs typeface="Arial"/>
              </a:rPr>
              <a:t>Get more flexibility with your LPFSA</a:t>
            </a:r>
            <a:endParaRPr lang="en-US" sz="4250">
              <a:latin typeface="+mn-lt"/>
              <a:cs typeface="Arial"/>
            </a:endParaRPr>
          </a:p>
        </p:txBody>
      </p:sp>
      <p:sp>
        <p:nvSpPr>
          <p:cNvPr id="18" name="Content Placeholder 7">
            <a:extLst>
              <a:ext uri="{FF2B5EF4-FFF2-40B4-BE49-F238E27FC236}">
                <a16:creationId xmlns:a16="http://schemas.microsoft.com/office/drawing/2014/main" id="{BD45B15E-9350-4C2E-E4FD-A812A8A62E5E}"/>
              </a:ext>
            </a:extLst>
          </p:cNvPr>
          <p:cNvSpPr txBox="1">
            <a:spLocks/>
          </p:cNvSpPr>
          <p:nvPr/>
        </p:nvSpPr>
        <p:spPr>
          <a:xfrm>
            <a:off x="842923" y="6581019"/>
            <a:ext cx="4066245" cy="123111"/>
          </a:xfrm>
          <a:prstGeom prst="rect">
            <a:avLst/>
          </a:prstGeom>
        </p:spPr>
        <p:txBody>
          <a:bodyPr vert="horz" wrap="square" lIns="0" tIns="0" rIns="0" bIns="0" rtlCol="0" anchor="b">
            <a:spAutoFit/>
          </a:bodyPr>
          <a:lstStyle>
            <a:lvl1pPr marL="0" indent="0" algn="l" defTabSz="457189" rtl="0" eaLnBrk="1" latinLnBrk="0" hangingPunct="1">
              <a:lnSpc>
                <a:spcPts val="800"/>
              </a:lnSpc>
              <a:spcBef>
                <a:spcPts val="0"/>
              </a:spcBef>
              <a:spcAft>
                <a:spcPts val="200"/>
              </a:spcAft>
              <a:buFont typeface="Wingdings" pitchFamily="2" charset="2"/>
              <a:buNone/>
              <a:tabLst/>
              <a:defRPr sz="600" b="0" i="0" kern="1200">
                <a:solidFill>
                  <a:schemeClr val="tx1">
                    <a:lumMod val="90000"/>
                    <a:lumOff val="10000"/>
                  </a:schemeClr>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1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05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0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70">
              <a:lnSpc>
                <a:spcPct val="100000"/>
              </a:lnSpc>
              <a:spcAft>
                <a:spcPts val="267"/>
              </a:spcAft>
              <a:defRPr/>
            </a:pPr>
            <a:endParaRPr lang="en-US" sz="800">
              <a:solidFill>
                <a:schemeClr val="tx1">
                  <a:lumMod val="75000"/>
                  <a:lumOff val="25000"/>
                </a:schemeClr>
              </a:solidFill>
              <a:latin typeface="+mn-lt"/>
              <a:cs typeface="Arial"/>
            </a:endParaRP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2256954"/>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Access annual contribution amount on day one  </a:t>
            </a: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Fast, convenient payments and reimbursement</a:t>
            </a:r>
            <a:endParaRPr lang="en-US" dirty="0">
              <a:latin typeface="+mn-lt"/>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mn-lt"/>
                <a:ea typeface="Verdana"/>
                <a:cs typeface="Arial"/>
              </a:rPr>
              <a:t>Pay for your spouse and dependents too</a:t>
            </a:r>
          </a:p>
        </p:txBody>
      </p:sp>
    </p:spTree>
    <p:extLst>
      <p:ext uri="{BB962C8B-B14F-4D97-AF65-F5344CB8AC3E}">
        <p14:creationId xmlns:p14="http://schemas.microsoft.com/office/powerpoint/2010/main" val="198996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a:solidFill>
                  <a:srgbClr val="4F2883"/>
                </a:solidFill>
                <a:latin typeface="Neue Haas Grotesk Text Pro"/>
              </a:rPr>
              <a:t>Tax-free contributions </a:t>
            </a:r>
            <a:endParaRPr lang="en-US" sz="4250"/>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a:solidFill>
                  <a:srgbClr val="2A2C2C"/>
                </a:solidFill>
                <a:latin typeface="Neue Haas Grotesk Text Pro" panose="020B0504020202020204" pitchFamily="34" charset="77"/>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Neue Haas Grotesk Text Pro" panose="020B0504020202020204" pitchFamily="34" charset="77"/>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Neue Haas Grotesk Text Pro"/>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Neue Haas Grotesk Text Pro" panose="020B0504020202020204" pitchFamily="34" charset="77"/>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a:latin typeface="Neue Haas Grotesk Text Pro" panose="020B0504020202020204" pitchFamily="34" charset="77"/>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Neue Haas Grotesk Text Pro" panose="020B0504020202020204" pitchFamily="34" charset="77"/>
                </a:rPr>
                <a:t>Without an LPFSA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20075"/>
            </a:xfrm>
            <a:prstGeom prst="rect">
              <a:avLst/>
            </a:prstGeom>
            <a:noFill/>
          </p:spPr>
          <p:txBody>
            <a:bodyPr wrap="square" rtlCol="0">
              <a:spAutoFit/>
            </a:bodyPr>
            <a:lstStyle/>
            <a:p>
              <a:pPr algn="ctr">
                <a:lnSpc>
                  <a:spcPct val="130000"/>
                </a:lnSpc>
                <a:spcAft>
                  <a:spcPts val="600"/>
                </a:spcAft>
              </a:pPr>
              <a:r>
                <a:rPr lang="en-US" sz="7200" b="1">
                  <a:solidFill>
                    <a:srgbClr val="2A2C2C"/>
                  </a:solidFill>
                  <a:latin typeface="Neue Haas Grotesk Text Pro" panose="020B0504020202020204" pitchFamily="34" charset="77"/>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58914"/>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Neue Haas Grotesk Text Pro" panose="020B0504020202020204" pitchFamily="34" charset="77"/>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a:solidFill>
                    <a:schemeClr val="accent1"/>
                  </a:solidFill>
                  <a:latin typeface="Neue Haas Grotesk Text Pro" panose="020B0504020202020204" pitchFamily="34" charset="77"/>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Neue Haas Grotesk Text Pro" panose="020B0504020202020204" pitchFamily="34" charset="77"/>
                </a:rPr>
                <a:t>LPFSA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28EF391-4576-2779-5A22-E0378977FE8C}"/>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2961373" y="2980074"/>
            <a:ext cx="762986" cy="422577"/>
          </a:xfrm>
          <a:prstGeom prst="rect">
            <a:avLst/>
          </a:prstGeom>
        </p:spPr>
      </p:pic>
      <p:sp>
        <p:nvSpPr>
          <p:cNvPr id="20" name="TextBox 19">
            <a:extLst>
              <a:ext uri="{FF2B5EF4-FFF2-40B4-BE49-F238E27FC236}">
                <a16:creationId xmlns:a16="http://schemas.microsoft.com/office/drawing/2014/main" id="{C776D1D5-2ECE-580C-1032-BD2F39F9E524}"/>
              </a:ext>
            </a:extLst>
          </p:cNvPr>
          <p:cNvSpPr txBox="1"/>
          <p:nvPr/>
        </p:nvSpPr>
        <p:spPr>
          <a:xfrm>
            <a:off x="1365328" y="6505170"/>
            <a:ext cx="10086975" cy="246221"/>
          </a:xfrm>
          <a:prstGeom prst="rect">
            <a:avLst/>
          </a:prstGeom>
          <a:noFill/>
        </p:spPr>
        <p:txBody>
          <a:bodyPr wrap="square">
            <a:spAutoFit/>
          </a:bodyPr>
          <a:lstStyle/>
          <a:p>
            <a:r>
              <a:rPr lang="en-US" sz="1000" b="0" i="0" u="none" strike="noStrike" dirty="0">
                <a:solidFill>
                  <a:srgbClr val="2A2C2C"/>
                </a:solidFill>
                <a:effectLst/>
                <a:latin typeface="Arial" panose="020B0604020202020204" pitchFamily="34" charset="0"/>
              </a:rPr>
              <a:t>Estimated savings are based on an assumed combined federal and state income tax bracket of 20%. Actual savings will depend on your taxable income and tax status.</a:t>
            </a:r>
            <a:endParaRPr lang="en-US" sz="1000" dirty="0"/>
          </a:p>
        </p:txBody>
      </p:sp>
    </p:spTree>
    <p:extLst>
      <p:ext uri="{BB962C8B-B14F-4D97-AF65-F5344CB8AC3E}">
        <p14:creationId xmlns:p14="http://schemas.microsoft.com/office/powerpoint/2010/main" val="222787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picture containing person, human face, indoor, clothing&#10;&#10;Description automatically generated">
            <a:extLst>
              <a:ext uri="{FF2B5EF4-FFF2-40B4-BE49-F238E27FC236}">
                <a16:creationId xmlns:a16="http://schemas.microsoft.com/office/drawing/2014/main" id="{C681BDB1-2B30-2840-E0A6-64C130FBFE15}"/>
              </a:ext>
            </a:extLst>
          </p:cNvPr>
          <p:cNvPicPr>
            <a:picLocks noGrp="1" noChangeAspect="1"/>
          </p:cNvPicPr>
          <p:nvPr>
            <p:ph type="pic" idx="16"/>
          </p:nvPr>
        </p:nvPicPr>
        <p:blipFill rotWithShape="1">
          <a:blip r:embed="rId3" cstate="screen">
            <a:extLst>
              <a:ext uri="{28A0092B-C50C-407E-A947-70E740481C1C}">
                <a14:useLocalDpi xmlns:a14="http://schemas.microsoft.com/office/drawing/2010/main"/>
              </a:ext>
            </a:extLst>
          </a:blip>
          <a:srcRect l="-3584"/>
          <a:stretch/>
        </p:blipFill>
        <p:spPr>
          <a:xfrm>
            <a:off x="4032985" y="0"/>
            <a:ext cx="8159016" cy="6858000"/>
          </a:xfrm>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4053468"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a:latin typeface="+mn-lt"/>
                <a:cs typeface="Arial"/>
              </a:rPr>
              <a:t>Save </a:t>
            </a:r>
            <a:br>
              <a:rPr lang="en-US" sz="4250">
                <a:latin typeface="+mn-lt"/>
                <a:cs typeface="Arial" panose="020B0604020202020204" pitchFamily="34" charset="0"/>
              </a:rPr>
            </a:br>
            <a:r>
              <a:rPr lang="en-US" sz="4250">
                <a:latin typeface="+mn-lt"/>
                <a:cs typeface="Arial"/>
              </a:rPr>
              <a:t>$600+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mn-lt"/>
                <a:cs typeface="Arial"/>
              </a:rPr>
              <a:t>Members who </a:t>
            </a:r>
            <a:r>
              <a:rPr kumimoji="0" lang="en-US" sz="2000" b="0" i="0" u="none" strike="noStrike" kern="1200" cap="none" spc="0" normalizeH="0" baseline="0" noProof="0" dirty="0">
                <a:ln>
                  <a:noFill/>
                </a:ln>
                <a:solidFill>
                  <a:srgbClr val="2A2C2C"/>
                </a:solidFill>
                <a:effectLst/>
                <a:uLnTx/>
                <a:uFillTx/>
                <a:latin typeface="+mn-lt"/>
                <a:cs typeface="Arial"/>
              </a:rPr>
              <a:t>contribute </a:t>
            </a:r>
            <a:br>
              <a:rPr kumimoji="0" lang="en-US" sz="2000" b="0" i="0" u="none" strike="noStrike" kern="1200" cap="none" spc="0" normalizeH="0" baseline="0" noProof="0" dirty="0">
                <a:ln>
                  <a:noFill/>
                </a:ln>
                <a:solidFill>
                  <a:srgbClr val="2A2C2C"/>
                </a:solidFill>
                <a:effectLst/>
                <a:uLnTx/>
                <a:uFillTx/>
                <a:latin typeface="+mn-lt"/>
                <a:cs typeface="Arial"/>
              </a:rPr>
            </a:br>
            <a:r>
              <a:rPr kumimoji="0" lang="en-US" sz="2000" b="0" i="0" u="none" strike="noStrike" kern="1200" cap="none" spc="0" normalizeH="0" baseline="0" noProof="0" dirty="0">
                <a:ln>
                  <a:noFill/>
                </a:ln>
                <a:solidFill>
                  <a:srgbClr val="2A2C2C"/>
                </a:solidFill>
                <a:effectLst/>
                <a:uLnTx/>
                <a:uFillTx/>
                <a:latin typeface="+mn-lt"/>
                <a:cs typeface="Arial"/>
              </a:rPr>
              <a:t>the max to their </a:t>
            </a:r>
            <a:r>
              <a:rPr lang="en-US" dirty="0">
                <a:solidFill>
                  <a:srgbClr val="2A2C2C"/>
                </a:solidFill>
                <a:latin typeface="+mn-lt"/>
                <a:cs typeface="Arial"/>
              </a:rPr>
              <a:t>LPFSA </a:t>
            </a:r>
            <a:r>
              <a:rPr kumimoji="0" lang="en-US" sz="2000" b="0" i="0" u="none" strike="noStrike" kern="1200" cap="none" spc="0" normalizeH="0" baseline="0" noProof="0" dirty="0">
                <a:ln>
                  <a:noFill/>
                </a:ln>
                <a:solidFill>
                  <a:srgbClr val="2A2C2C"/>
                </a:solidFill>
                <a:effectLst/>
                <a:uLnTx/>
                <a:uFillTx/>
                <a:latin typeface="+mn-lt"/>
                <a:cs typeface="Arial"/>
              </a:rPr>
              <a:t>can save $</a:t>
            </a:r>
            <a:r>
              <a:rPr lang="en-US" dirty="0">
                <a:solidFill>
                  <a:srgbClr val="2A2C2C"/>
                </a:solidFill>
                <a:latin typeface="+mn-lt"/>
                <a:cs typeface="Arial"/>
              </a:rPr>
              <a:t>600+ each year</a:t>
            </a:r>
            <a:r>
              <a:rPr kumimoji="0" lang="en-US" sz="2000" b="0" i="0" u="none" strike="noStrike" kern="1200" cap="none" spc="0" normalizeH="0" baseline="0" noProof="0" dirty="0">
                <a:ln>
                  <a:noFill/>
                </a:ln>
                <a:solidFill>
                  <a:srgbClr val="2A2C2C"/>
                </a:solidFill>
                <a:effectLst/>
                <a:uLnTx/>
                <a:uFillTx/>
                <a:latin typeface="+mn-lt"/>
                <a:cs typeface="Arial"/>
              </a:rPr>
              <a:t>* on </a:t>
            </a:r>
            <a:r>
              <a:rPr lang="en-US" dirty="0">
                <a:solidFill>
                  <a:srgbClr val="2A2C2C"/>
                </a:solidFill>
                <a:latin typeface="+mn-lt"/>
                <a:cs typeface="Arial"/>
              </a:rPr>
              <a:t>qualified </a:t>
            </a:r>
            <a:r>
              <a:rPr kumimoji="0" lang="en-US" sz="2000" b="0" i="0" u="none" strike="noStrike" kern="1200" cap="none" spc="0" normalizeH="0" baseline="0" noProof="0" dirty="0">
                <a:ln>
                  <a:noFill/>
                </a:ln>
                <a:solidFill>
                  <a:srgbClr val="2A2C2C"/>
                </a:solidFill>
                <a:effectLst/>
                <a:uLnTx/>
                <a:uFillTx/>
                <a:latin typeface="+mn-lt"/>
                <a:cs typeface="Arial"/>
              </a:rPr>
              <a:t>medical expenses.</a:t>
            </a:r>
            <a:endParaRPr lang="en-US" dirty="0">
              <a:latin typeface="+mn-lt"/>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dirty="0">
                <a:solidFill>
                  <a:schemeClr val="tx1">
                    <a:lumMod val="75000"/>
                    <a:lumOff val="25000"/>
                  </a:schemeClr>
                </a:solidFill>
                <a:cs typeface="Arial"/>
              </a:rPr>
              <a:t>*The example used is for illustrative purposes only; actual savings may vary. The figure is based on average tax rate of 20%, including state, federal and FICA taxes. Savings based on contributing the maximum family amount.</a:t>
            </a:r>
          </a:p>
        </p:txBody>
      </p:sp>
      <p:grpSp>
        <p:nvGrpSpPr>
          <p:cNvPr id="9" name="Group 8">
            <a:extLst>
              <a:ext uri="{FF2B5EF4-FFF2-40B4-BE49-F238E27FC236}">
                <a16:creationId xmlns:a16="http://schemas.microsoft.com/office/drawing/2014/main" id="{199BD285-954D-6A00-AF1C-8D697CF3A0ED}"/>
              </a:ext>
            </a:extLst>
          </p:cNvPr>
          <p:cNvGrpSpPr/>
          <p:nvPr/>
        </p:nvGrpSpPr>
        <p:grpSpPr>
          <a:xfrm>
            <a:off x="829012" y="3774191"/>
            <a:ext cx="2579562" cy="2039579"/>
            <a:chOff x="829012" y="3774191"/>
            <a:chExt cx="2579562" cy="2039579"/>
          </a:xfrm>
        </p:grpSpPr>
        <p:sp>
          <p:nvSpPr>
            <p:cNvPr id="10" name="TextBox 9">
              <a:extLst>
                <a:ext uri="{FF2B5EF4-FFF2-40B4-BE49-F238E27FC236}">
                  <a16:creationId xmlns:a16="http://schemas.microsoft.com/office/drawing/2014/main" id="{2C8A5448-E1F4-2DD1-9ED8-0A31608BB83D}"/>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cs typeface="Arial"/>
                </a:rPr>
                <a:t>x</a:t>
              </a:r>
              <a:endParaRPr lang="en-US" sz="3200">
                <a:cs typeface="Arial" panose="020B0604020202020204" pitchFamily="34" charset="0"/>
              </a:endParaRPr>
            </a:p>
          </p:txBody>
        </p:sp>
        <p:sp>
          <p:nvSpPr>
            <p:cNvPr id="11" name="TextBox 10">
              <a:extLst>
                <a:ext uri="{FF2B5EF4-FFF2-40B4-BE49-F238E27FC236}">
                  <a16:creationId xmlns:a16="http://schemas.microsoft.com/office/drawing/2014/main" id="{E7676A0F-16AE-0152-79E0-694E0366C43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dirty="0">
                  <a:cs typeface="Arial"/>
                </a:rPr>
                <a:t>$3,200</a:t>
              </a:r>
              <a:endParaRPr lang="en-US" sz="3200" dirty="0">
                <a:cs typeface="Arial" panose="020B0604020202020204" pitchFamily="34" charset="0"/>
              </a:endParaRPr>
            </a:p>
          </p:txBody>
        </p:sp>
        <p:sp>
          <p:nvSpPr>
            <p:cNvPr id="12" name="TextBox 11">
              <a:extLst>
                <a:ext uri="{FF2B5EF4-FFF2-40B4-BE49-F238E27FC236}">
                  <a16:creationId xmlns:a16="http://schemas.microsoft.com/office/drawing/2014/main" id="{C34F3993-C892-7F79-F698-D4E8429E3546}"/>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cs typeface="Arial"/>
                </a:rPr>
                <a:t>20%</a:t>
              </a:r>
              <a:endParaRPr lang="en-US" sz="3200">
                <a:cs typeface="Arial" panose="020B0604020202020204" pitchFamily="34" charset="0"/>
              </a:endParaRPr>
            </a:p>
          </p:txBody>
        </p:sp>
        <p:sp>
          <p:nvSpPr>
            <p:cNvPr id="13" name="TextBox 12">
              <a:extLst>
                <a:ext uri="{FF2B5EF4-FFF2-40B4-BE49-F238E27FC236}">
                  <a16:creationId xmlns:a16="http://schemas.microsoft.com/office/drawing/2014/main" id="{93778DE9-DE90-57A2-34D5-ED937269ADF5}"/>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cs typeface="Arial"/>
                </a:rPr>
                <a:t>$640</a:t>
              </a:r>
              <a:endParaRPr lang="en-US" sz="4400" b="1" dirty="0">
                <a:solidFill>
                  <a:schemeClr val="accent1"/>
                </a:solidFill>
                <a:cs typeface="Arial" panose="020B0604020202020204" pitchFamily="34" charset="0"/>
              </a:endParaRPr>
            </a:p>
          </p:txBody>
        </p:sp>
        <p:cxnSp>
          <p:nvCxnSpPr>
            <p:cNvPr id="14" name="Straight Connector 13">
              <a:extLst>
                <a:ext uri="{FF2B5EF4-FFF2-40B4-BE49-F238E27FC236}">
                  <a16:creationId xmlns:a16="http://schemas.microsoft.com/office/drawing/2014/main" id="{D7ECD344-E5B4-8E78-D6E9-9EF090682FD4}"/>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2694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43151"/>
          </a:xfrm>
        </p:spPr>
        <p:txBody>
          <a:bodyPr/>
          <a:lstStyle/>
          <a:p>
            <a:r>
              <a:rPr lang="en-US">
                <a:latin typeface="Arial" panose="020B0604020202020204" pitchFamily="34" charset="0"/>
                <a:cs typeface="Arial" panose="020B0604020202020204" pitchFamily="34" charset="0"/>
              </a:rPr>
              <a:t>Save on LPFSA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eligible expenses</a:t>
            </a:r>
            <a:endParaRPr lang="en-US"/>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dirty="0">
                <a:solidFill>
                  <a:schemeClr val="accent1"/>
                </a:solidFill>
                <a:latin typeface="Arial" panose="020B0604020202020204" pitchFamily="34" charset="0"/>
                <a:cs typeface="Arial" panose="020B0604020202020204" pitchFamily="34" charset="0"/>
              </a:rPr>
              <a:t>HealthEquity.com/</a:t>
            </a:r>
            <a:br>
              <a:rPr lang="en-US" sz="2800" dirty="0">
                <a:solidFill>
                  <a:schemeClr val="accent1"/>
                </a:solidFill>
                <a:latin typeface="Arial" panose="020B0604020202020204" pitchFamily="34" charset="0"/>
                <a:cs typeface="Arial" panose="020B0604020202020204" pitchFamily="34" charset="0"/>
              </a:rPr>
            </a:br>
            <a:r>
              <a:rPr lang="en-US" sz="2800" dirty="0">
                <a:solidFill>
                  <a:schemeClr val="accent1"/>
                </a:solidFill>
                <a:latin typeface="Arial" panose="020B0604020202020204" pitchFamily="34" charset="0"/>
                <a:cs typeface="Arial" panose="020B0604020202020204" pitchFamily="34" charset="0"/>
              </a:rPr>
              <a:t>LPFSA-QME</a:t>
            </a:r>
          </a:p>
        </p:txBody>
      </p:sp>
      <p:grpSp>
        <p:nvGrpSpPr>
          <p:cNvPr id="16" name="Group 15">
            <a:extLst>
              <a:ext uri="{FF2B5EF4-FFF2-40B4-BE49-F238E27FC236}">
                <a16:creationId xmlns:a16="http://schemas.microsoft.com/office/drawing/2014/main" id="{823A1250-893F-060A-5ACB-510268052FC1}"/>
              </a:ext>
            </a:extLst>
          </p:cNvPr>
          <p:cNvGrpSpPr/>
          <p:nvPr/>
        </p:nvGrpSpPr>
        <p:grpSpPr>
          <a:xfrm>
            <a:off x="5756849" y="545315"/>
            <a:ext cx="7437687" cy="1603033"/>
            <a:chOff x="6043719" y="545315"/>
            <a:chExt cx="7437687" cy="1603033"/>
          </a:xfrm>
        </p:grpSpPr>
        <p:grpSp>
          <p:nvGrpSpPr>
            <p:cNvPr id="62" name="Group 61">
              <a:extLst>
                <a:ext uri="{FF2B5EF4-FFF2-40B4-BE49-F238E27FC236}">
                  <a16:creationId xmlns:a16="http://schemas.microsoft.com/office/drawing/2014/main" id="{51562D4B-6D8E-801F-49A9-83C8EF5EF7F3}"/>
                </a:ext>
              </a:extLst>
            </p:cNvPr>
            <p:cNvGrpSpPr/>
            <p:nvPr/>
          </p:nvGrpSpPr>
          <p:grpSpPr>
            <a:xfrm>
              <a:off x="6907139" y="591420"/>
              <a:ext cx="6574267" cy="1556928"/>
              <a:chOff x="6602059" y="631254"/>
              <a:chExt cx="6574267" cy="1556928"/>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Preventive care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3668534" cy="1156709"/>
              </a:xfrm>
              <a:prstGeom prst="rect">
                <a:avLst/>
              </a:prstGeom>
              <a:noFill/>
            </p:spPr>
            <p:txBody>
              <a:bodyPr wrap="square" lIns="0" tIns="0" rIns="0" bIns="0" numCol="1" spcCol="0">
                <a:noAutofit/>
              </a:bodyPr>
              <a:lstStyle/>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Teeth cleaning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Wisdom teeth removal </a:t>
                </a:r>
              </a:p>
              <a:p>
                <a:pPr indent="-285750" defTabSz="609570">
                  <a:lnSpc>
                    <a:spcPct val="120000"/>
                  </a:lnSpc>
                  <a:spcAft>
                    <a:spcPts val="600"/>
                  </a:spcAft>
                  <a:buFont typeface="Wingdings" pitchFamily="2" charset="2"/>
                  <a:buChar char="§"/>
                  <a:tabLst>
                    <a:tab pos="1661501" algn="l"/>
                  </a:tabLst>
                  <a:defRPr/>
                </a:pPr>
                <a:r>
                  <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Eye exams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5" name="Content Placeholder 14">
              <a:extLst>
                <a:ext uri="{FF2B5EF4-FFF2-40B4-BE49-F238E27FC236}">
                  <a16:creationId xmlns:a16="http://schemas.microsoft.com/office/drawing/2014/main" id="{D7F00DA0-20E2-A77C-703A-22F6DFD136EC}"/>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6043719" y="545315"/>
              <a:ext cx="608249" cy="623455"/>
            </a:xfrm>
            <a:prstGeom prst="rect">
              <a:avLst/>
            </a:prstGeom>
          </p:spPr>
        </p:pic>
      </p:grpSp>
      <p:grpSp>
        <p:nvGrpSpPr>
          <p:cNvPr id="15" name="Group 14">
            <a:extLst>
              <a:ext uri="{FF2B5EF4-FFF2-40B4-BE49-F238E27FC236}">
                <a16:creationId xmlns:a16="http://schemas.microsoft.com/office/drawing/2014/main" id="{7138A295-E540-9CFB-DBDD-F98DC0DD23B9}"/>
              </a:ext>
            </a:extLst>
          </p:cNvPr>
          <p:cNvGrpSpPr/>
          <p:nvPr/>
        </p:nvGrpSpPr>
        <p:grpSpPr>
          <a:xfrm>
            <a:off x="5546873" y="2436227"/>
            <a:ext cx="7647663" cy="1604645"/>
            <a:chOff x="5833743" y="2304571"/>
            <a:chExt cx="7647663" cy="1604645"/>
          </a:xfrm>
        </p:grpSpPr>
        <p:grpSp>
          <p:nvGrpSpPr>
            <p:cNvPr id="63" name="Group 62">
              <a:extLst>
                <a:ext uri="{FF2B5EF4-FFF2-40B4-BE49-F238E27FC236}">
                  <a16:creationId xmlns:a16="http://schemas.microsoft.com/office/drawing/2014/main" id="{20F065FB-8F9E-8B03-070F-1CD1F18101B9}"/>
                </a:ext>
              </a:extLst>
            </p:cNvPr>
            <p:cNvGrpSpPr/>
            <p:nvPr/>
          </p:nvGrpSpPr>
          <p:grpSpPr>
            <a:xfrm>
              <a:off x="6907139" y="2548567"/>
              <a:ext cx="6574267" cy="1360649"/>
              <a:chOff x="6602059" y="631254"/>
              <a:chExt cx="6574267" cy="1360649"/>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Vision</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5284861" cy="960430"/>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LASIK surgery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glasses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and contacts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Prescription </a:t>
                </a:r>
                <a:br>
                  <a:rPr lang="en-US" sz="1500">
                    <a:solidFill>
                      <a:srgbClr val="2A2C2C"/>
                    </a:solidFill>
                    <a:latin typeface="Arial" panose="020B0604020202020204" pitchFamily="34" charset="0"/>
                    <a:cs typeface="Arial" panose="020B0604020202020204" pitchFamily="34" charset="0"/>
                  </a:rPr>
                </a:br>
                <a:r>
                  <a:rPr lang="en-US" sz="1500">
                    <a:solidFill>
                      <a:srgbClr val="2A2C2C"/>
                    </a:solidFill>
                    <a:latin typeface="Arial" panose="020B0604020202020204" pitchFamily="34" charset="0"/>
                    <a:cs typeface="Arial" panose="020B0604020202020204" pitchFamily="34" charset="0"/>
                  </a:rPr>
                  <a:t>sunglasses </a:t>
                </a:r>
              </a:p>
              <a:p>
                <a:pPr marL="300566" indent="-285750" defTabSz="609570">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Eyedrops  </a:t>
                </a:r>
              </a:p>
            </p:txBody>
          </p:sp>
        </p:grpSp>
        <p:pic>
          <p:nvPicPr>
            <p:cNvPr id="8" name="Content Placeholder 14">
              <a:extLst>
                <a:ext uri="{FF2B5EF4-FFF2-40B4-BE49-F238E27FC236}">
                  <a16:creationId xmlns:a16="http://schemas.microsoft.com/office/drawing/2014/main" id="{8EF3A331-DC81-3FE3-C49F-E8B7FF0CA139}"/>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833743" y="2304571"/>
              <a:ext cx="804455" cy="824567"/>
            </a:xfrm>
            <a:prstGeom prst="rect">
              <a:avLst/>
            </a:prstGeom>
          </p:spPr>
        </p:pic>
      </p:grpSp>
      <p:grpSp>
        <p:nvGrpSpPr>
          <p:cNvPr id="14" name="Group 13">
            <a:extLst>
              <a:ext uri="{FF2B5EF4-FFF2-40B4-BE49-F238E27FC236}">
                <a16:creationId xmlns:a16="http://schemas.microsoft.com/office/drawing/2014/main" id="{75BEC27A-A35C-2253-A7F7-558750AE094B}"/>
              </a:ext>
            </a:extLst>
          </p:cNvPr>
          <p:cNvGrpSpPr/>
          <p:nvPr/>
        </p:nvGrpSpPr>
        <p:grpSpPr>
          <a:xfrm>
            <a:off x="5709734" y="4949378"/>
            <a:ext cx="6195396" cy="2060181"/>
            <a:chOff x="5996604" y="4797818"/>
            <a:chExt cx="6195396" cy="2060181"/>
          </a:xfrm>
        </p:grpSpPr>
        <p:grpSp>
          <p:nvGrpSpPr>
            <p:cNvPr id="67" name="Group 66">
              <a:extLst>
                <a:ext uri="{FF2B5EF4-FFF2-40B4-BE49-F238E27FC236}">
                  <a16:creationId xmlns:a16="http://schemas.microsoft.com/office/drawing/2014/main" id="{3206048E-46AE-25C9-BD3B-0AF8A0D2D2A9}"/>
                </a:ext>
              </a:extLst>
            </p:cNvPr>
            <p:cNvGrpSpPr/>
            <p:nvPr/>
          </p:nvGrpSpPr>
          <p:grpSpPr>
            <a:xfrm>
              <a:off x="6907139" y="4952450"/>
              <a:ext cx="5284861" cy="1905549"/>
              <a:chOff x="6602059" y="631254"/>
              <a:chExt cx="5284861" cy="1905549"/>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4675259" cy="190554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Dental</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5284861"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Orthodontia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Fillings and sealants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Mouth guards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Crowns and caps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pic>
          <p:nvPicPr>
            <p:cNvPr id="11" name="Content Placeholder 14">
              <a:extLst>
                <a:ext uri="{FF2B5EF4-FFF2-40B4-BE49-F238E27FC236}">
                  <a16:creationId xmlns:a16="http://schemas.microsoft.com/office/drawing/2014/main" id="{514E685D-342E-A60F-4526-92DA4AED6903}"/>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996604" y="4797818"/>
              <a:ext cx="655364" cy="671748"/>
            </a:xfrm>
            <a:prstGeom prst="rect">
              <a:avLst/>
            </a:prstGeom>
          </p:spPr>
        </p:pic>
      </p:grpSp>
    </p:spTree>
    <p:extLst>
      <p:ext uri="{BB962C8B-B14F-4D97-AF65-F5344CB8AC3E}">
        <p14:creationId xmlns:p14="http://schemas.microsoft.com/office/powerpoint/2010/main" val="6188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E371F1-E60B-8049-0231-29333E0CCFC2}"/>
              </a:ext>
            </a:extLst>
          </p:cNvPr>
          <p:cNvSpPr>
            <a:spLocks noGrp="1"/>
          </p:cNvSpPr>
          <p:nvPr>
            <p:ph type="title"/>
          </p:nvPr>
        </p:nvSpPr>
        <p:spPr>
          <a:xfrm>
            <a:off x="853442" y="365762"/>
            <a:ext cx="10836993" cy="1388585"/>
          </a:xfrm>
        </p:spPr>
        <p:txBody>
          <a:bodyPr/>
          <a:lstStyle/>
          <a:p>
            <a:r>
              <a:rPr lang="en-US">
                <a:latin typeface="Arial"/>
                <a:cs typeface="Arial"/>
              </a:rPr>
              <a:t>The more you contribute </a:t>
            </a:r>
            <a:br>
              <a:rPr lang="en-US">
                <a:latin typeface="Arial"/>
                <a:cs typeface="Arial"/>
              </a:rPr>
            </a:br>
            <a:r>
              <a:rPr lang="en-US">
                <a:latin typeface="Arial"/>
                <a:cs typeface="Arial"/>
              </a:rPr>
              <a:t>the more you save</a:t>
            </a:r>
            <a:endParaRPr lang="en-US">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526BBB8D-BD49-FD08-A241-48CDAA7AB507}"/>
              </a:ext>
            </a:extLst>
          </p:cNvPr>
          <p:cNvGraphicFramePr>
            <a:graphicFrameLocks noGrp="1"/>
          </p:cNvGraphicFramePr>
          <p:nvPr>
            <p:extLst>
              <p:ext uri="{D42A27DB-BD31-4B8C-83A1-F6EECF244321}">
                <p14:modId xmlns:p14="http://schemas.microsoft.com/office/powerpoint/2010/main" val="3209860341"/>
              </p:ext>
            </p:extLst>
          </p:nvPr>
        </p:nvGraphicFramePr>
        <p:xfrm>
          <a:off x="2235200" y="2572574"/>
          <a:ext cx="7721600" cy="17526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1965431758"/>
                    </a:ext>
                  </a:extLst>
                </a:gridCol>
                <a:gridCol w="3860800">
                  <a:extLst>
                    <a:ext uri="{9D8B030D-6E8A-4147-A177-3AD203B41FA5}">
                      <a16:colId xmlns:a16="http://schemas.microsoft.com/office/drawing/2014/main" val="766925907"/>
                    </a:ext>
                  </a:extLst>
                </a:gridCol>
              </a:tblGrid>
              <a:tr h="772160">
                <a:tc>
                  <a:txBody>
                    <a:bodyPr/>
                    <a:lstStyle/>
                    <a:p>
                      <a:r>
                        <a:rPr lang="en-US" sz="1900" b="0" i="0">
                          <a:latin typeface="Arial" panose="020B0604020202020204" pitchFamily="34" charset="0"/>
                          <a:cs typeface="Arial" panose="020B0604020202020204" pitchFamily="34" charset="0"/>
                        </a:rPr>
                        <a:t>2024 </a:t>
                      </a:r>
                      <a:r>
                        <a:rPr lang="en-US" sz="1900" b="0" i="0" dirty="0">
                          <a:latin typeface="Arial" panose="020B0604020202020204" pitchFamily="34" charset="0"/>
                          <a:cs typeface="Arial" panose="020B0604020202020204" pitchFamily="34" charset="0"/>
                        </a:rPr>
                        <a:t>Contribution limit</a:t>
                      </a:r>
                    </a:p>
                  </a:txBody>
                  <a:tcPr marL="243840" marR="243840" marT="243840" marB="243840" anchor="ctr">
                    <a:lnB w="12700" cap="flat" cmpd="sng" algn="ctr">
                      <a:solidFill>
                        <a:schemeClr val="bg2"/>
                      </a:solidFill>
                      <a:prstDash val="solid"/>
                      <a:round/>
                      <a:headEnd type="none" w="med" len="med"/>
                      <a:tailEnd type="none" w="med" len="med"/>
                    </a:lnB>
                  </a:tcPr>
                </a:tc>
                <a:tc>
                  <a:txBody>
                    <a:bodyPr/>
                    <a:lstStyle/>
                    <a:p>
                      <a:r>
                        <a:rPr lang="en-US" sz="1900" b="0" i="0" dirty="0">
                          <a:latin typeface="Arial" panose="020B0604020202020204" pitchFamily="34" charset="0"/>
                          <a:cs typeface="Arial" panose="020B0604020202020204" pitchFamily="34" charset="0"/>
                        </a:rPr>
                        <a:t>Tax savings*</a:t>
                      </a:r>
                    </a:p>
                  </a:txBody>
                  <a:tcPr marL="243840" marR="243840" marT="243840" marB="243840" anchor="ct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665257813"/>
                  </a:ext>
                </a:extLst>
              </a:tr>
              <a:tr h="975360">
                <a:tc>
                  <a:txBody>
                    <a:bodyPr/>
                    <a:lstStyle/>
                    <a:p>
                      <a:r>
                        <a:rPr lang="en-US" sz="3200" b="0" i="0" dirty="0">
                          <a:latin typeface="Arial"/>
                          <a:cs typeface="Arial"/>
                        </a:rPr>
                        <a:t>$3,200</a:t>
                      </a:r>
                      <a:endParaRPr lang="en-US" sz="3200" dirty="0">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pPr marL="0" marR="0" indent="0" algn="l" rtl="0" eaLnBrk="1" fontAlgn="auto" latinLnBrk="0" hangingPunct="1">
                        <a:lnSpc>
                          <a:spcPct val="100000"/>
                        </a:lnSpc>
                        <a:spcBef>
                          <a:spcPts val="0"/>
                        </a:spcBef>
                        <a:spcAft>
                          <a:spcPts val="0"/>
                        </a:spcAft>
                        <a:buClrTx/>
                        <a:buSzTx/>
                        <a:buFontTx/>
                        <a:buNone/>
                      </a:pPr>
                      <a:r>
                        <a:rPr lang="en-US" sz="3200" b="1" i="0" dirty="0">
                          <a:solidFill>
                            <a:schemeClr val="tx1"/>
                          </a:solidFill>
                          <a:latin typeface="Arial"/>
                          <a:cs typeface="Arial"/>
                        </a:rPr>
                        <a:t>$640 </a:t>
                      </a:r>
                      <a:endParaRPr lang="en-US" sz="3200" b="1" dirty="0">
                        <a:solidFill>
                          <a:schemeClr val="tx1"/>
                        </a:solidFill>
                        <a:latin typeface="Arial" panose="020B0604020202020204" pitchFamily="34" charset="0"/>
                        <a:cs typeface="Arial" panose="020B0604020202020204" pitchFamily="34" charset="0"/>
                      </a:endParaRP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3459339"/>
                  </a:ext>
                </a:extLst>
              </a:tr>
            </a:tbl>
          </a:graphicData>
        </a:graphic>
      </p:graphicFrame>
      <p:sp>
        <p:nvSpPr>
          <p:cNvPr id="11" name="Rectangle 10">
            <a:extLst>
              <a:ext uri="{FF2B5EF4-FFF2-40B4-BE49-F238E27FC236}">
                <a16:creationId xmlns:a16="http://schemas.microsoft.com/office/drawing/2014/main" id="{AD64B9D0-3964-5B19-F938-820F8C0D12AE}"/>
              </a:ext>
            </a:extLst>
          </p:cNvPr>
          <p:cNvSpPr/>
          <p:nvPr/>
        </p:nvSpPr>
        <p:spPr>
          <a:xfrm>
            <a:off x="2070440" y="4548516"/>
            <a:ext cx="8128000" cy="256545"/>
          </a:xfrm>
          <a:prstGeom prst="rect">
            <a:avLst/>
          </a:prstGeom>
        </p:spPr>
        <p:txBody>
          <a:bodyPr wrap="square">
            <a:spAutoFit/>
          </a:bodyPr>
          <a:lstStyle/>
          <a:p>
            <a:pPr defTabSz="609570"/>
            <a:r>
              <a:rPr lang="en-US" sz="1067">
                <a:solidFill>
                  <a:srgbClr val="6F6F6F"/>
                </a:solidFill>
                <a:latin typeface="Arial" panose="020B0604020202020204" pitchFamily="34" charset="0"/>
                <a:ea typeface="Calibri" panose="020F0502020204030204" pitchFamily="34" charset="0"/>
                <a:cs typeface="Arial" panose="020B0604020202020204" pitchFamily="34" charset="0"/>
              </a:rPr>
              <a:t>*Based on average state and federal income and payroll taxes. Actual savings will vary. Example for illustrative purposes only. </a:t>
            </a:r>
          </a:p>
        </p:txBody>
      </p:sp>
    </p:spTree>
    <p:extLst>
      <p:ext uri="{BB962C8B-B14F-4D97-AF65-F5344CB8AC3E}">
        <p14:creationId xmlns:p14="http://schemas.microsoft.com/office/powerpoint/2010/main" val="308081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E121E4-4AE6-648A-C906-8999F3E89C99}"/>
              </a:ext>
            </a:extLst>
          </p:cNvPr>
          <p:cNvSpPr>
            <a:spLocks noGrp="1"/>
          </p:cNvSpPr>
          <p:nvPr>
            <p:ph type="title"/>
          </p:nvPr>
        </p:nvSpPr>
        <p:spPr>
          <a:xfrm>
            <a:off x="853442" y="365762"/>
            <a:ext cx="10836993" cy="678733"/>
          </a:xfrm>
        </p:spPr>
        <p:txBody>
          <a:bodyPr/>
          <a:lstStyle/>
          <a:p>
            <a:r>
              <a:rPr lang="en-US" dirty="0">
                <a:latin typeface="Arial"/>
                <a:cs typeface="Arial"/>
              </a:rPr>
              <a:t>2025 Carryover</a:t>
            </a:r>
            <a:endParaRPr lang="en-US" dirty="0">
              <a:latin typeface="Arial" panose="020B0604020202020204" pitchFamily="34" charset="0"/>
              <a:cs typeface="Arial" panose="020B0604020202020204" pitchFamily="34" charset="0"/>
            </a:endParaRPr>
          </a:p>
        </p:txBody>
      </p:sp>
      <p:grpSp>
        <p:nvGrpSpPr>
          <p:cNvPr id="9" name="Group 8" descr="A graph showing Year 1's funds available throughout Year 1, with up to $550 able to carryover into Year 2.">
            <a:extLst>
              <a:ext uri="{FF2B5EF4-FFF2-40B4-BE49-F238E27FC236}">
                <a16:creationId xmlns:a16="http://schemas.microsoft.com/office/drawing/2014/main" id="{7E905201-6BAC-ED0D-E2C6-851FC48C5945}"/>
              </a:ext>
            </a:extLst>
          </p:cNvPr>
          <p:cNvGrpSpPr/>
          <p:nvPr/>
        </p:nvGrpSpPr>
        <p:grpSpPr>
          <a:xfrm>
            <a:off x="1680519" y="2232238"/>
            <a:ext cx="8409603" cy="3530797"/>
            <a:chOff x="1260389" y="1674178"/>
            <a:chExt cx="6307202" cy="2648098"/>
          </a:xfrm>
        </p:grpSpPr>
        <p:sp>
          <p:nvSpPr>
            <p:cNvPr id="10" name="Pentagon 9">
              <a:extLst>
                <a:ext uri="{FF2B5EF4-FFF2-40B4-BE49-F238E27FC236}">
                  <a16:creationId xmlns:a16="http://schemas.microsoft.com/office/drawing/2014/main" id="{75E6DB82-E5AF-E3EA-8804-D57CC2779CCD}"/>
                </a:ext>
              </a:extLst>
            </p:cNvPr>
            <p:cNvSpPr/>
            <p:nvPr/>
          </p:nvSpPr>
          <p:spPr>
            <a:xfrm>
              <a:off x="1260389" y="1682221"/>
              <a:ext cx="3069791" cy="1912951"/>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1F1F2"/>
                </a:solidFill>
                <a:latin typeface="Arial" panose="020B0604020202020204" pitchFamily="34" charset="0"/>
                <a:cs typeface="Arial" panose="020B0604020202020204" pitchFamily="34" charset="0"/>
              </a:endParaRPr>
            </a:p>
          </p:txBody>
        </p:sp>
        <p:sp>
          <p:nvSpPr>
            <p:cNvPr id="11" name="Title 2">
              <a:extLst>
                <a:ext uri="{FF2B5EF4-FFF2-40B4-BE49-F238E27FC236}">
                  <a16:creationId xmlns:a16="http://schemas.microsoft.com/office/drawing/2014/main" id="{9AB8AF44-0F1B-49FD-3C14-146CB0562F1C}"/>
                </a:ext>
              </a:extLst>
            </p:cNvPr>
            <p:cNvSpPr txBox="1">
              <a:spLocks/>
            </p:cNvSpPr>
            <p:nvPr/>
          </p:nvSpPr>
          <p:spPr>
            <a:xfrm>
              <a:off x="1383727" y="3658176"/>
              <a:ext cx="2990797"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2400" b="0" dirty="0">
                  <a:solidFill>
                    <a:srgbClr val="626362"/>
                  </a:solidFill>
                  <a:latin typeface="Arial" panose="020B0604020202020204" pitchFamily="34" charset="0"/>
                  <a:cs typeface="Arial" panose="020B0604020202020204" pitchFamily="34" charset="0"/>
                </a:rPr>
                <a:t>2024</a:t>
              </a:r>
            </a:p>
          </p:txBody>
        </p:sp>
        <p:sp>
          <p:nvSpPr>
            <p:cNvPr id="12" name="Rectangle 11">
              <a:extLst>
                <a:ext uri="{FF2B5EF4-FFF2-40B4-BE49-F238E27FC236}">
                  <a16:creationId xmlns:a16="http://schemas.microsoft.com/office/drawing/2014/main" id="{9DC7863F-F888-645C-3C7C-C36747113779}"/>
                </a:ext>
              </a:extLst>
            </p:cNvPr>
            <p:cNvSpPr/>
            <p:nvPr/>
          </p:nvSpPr>
          <p:spPr>
            <a:xfrm>
              <a:off x="1279243" y="1682221"/>
              <a:ext cx="888923" cy="1912951"/>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C0CA2F9-490A-8FCC-8C0E-ABC913CF0EC5}"/>
                </a:ext>
              </a:extLst>
            </p:cNvPr>
            <p:cNvSpPr/>
            <p:nvPr/>
          </p:nvSpPr>
          <p:spPr>
            <a:xfrm>
              <a:off x="2033388" y="1958137"/>
              <a:ext cx="1099702" cy="16370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A155D28-84C1-3166-8B2C-09840D5EDF6E}"/>
                </a:ext>
              </a:extLst>
            </p:cNvPr>
            <p:cNvSpPr/>
            <p:nvPr/>
          </p:nvSpPr>
          <p:spPr>
            <a:xfrm>
              <a:off x="2551862" y="2872537"/>
              <a:ext cx="888923" cy="72263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77F19EB-90E5-7058-A127-D0BEBB2AD82F}"/>
                </a:ext>
              </a:extLst>
            </p:cNvPr>
            <p:cNvSpPr/>
            <p:nvPr/>
          </p:nvSpPr>
          <p:spPr>
            <a:xfrm>
              <a:off x="3353140" y="3133507"/>
              <a:ext cx="968535" cy="461665"/>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8693632-17EA-46A5-685E-5899C90580C1}"/>
                </a:ext>
              </a:extLst>
            </p:cNvPr>
            <p:cNvCxnSpPr>
              <a:cxnSpLocks/>
            </p:cNvCxnSpPr>
            <p:nvPr/>
          </p:nvCxnSpPr>
          <p:spPr>
            <a:xfrm flipH="1">
              <a:off x="1273502"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A62E154D-2891-E151-7A1F-878AA01056EA}"/>
                </a:ext>
              </a:extLst>
            </p:cNvPr>
            <p:cNvGrpSpPr/>
            <p:nvPr/>
          </p:nvGrpSpPr>
          <p:grpSpPr>
            <a:xfrm>
              <a:off x="4285839" y="1674178"/>
              <a:ext cx="3281752" cy="2445663"/>
              <a:chOff x="4285838" y="1893634"/>
              <a:chExt cx="3281752" cy="2445663"/>
            </a:xfrm>
          </p:grpSpPr>
          <p:sp>
            <p:nvSpPr>
              <p:cNvPr id="20" name="Pentagon 19">
                <a:extLst>
                  <a:ext uri="{FF2B5EF4-FFF2-40B4-BE49-F238E27FC236}">
                    <a16:creationId xmlns:a16="http://schemas.microsoft.com/office/drawing/2014/main" id="{F92E9D5E-A4C2-0C73-0F56-13E71F86DF93}"/>
                  </a:ext>
                </a:extLst>
              </p:cNvPr>
              <p:cNvSpPr/>
              <p:nvPr/>
            </p:nvSpPr>
            <p:spPr>
              <a:xfrm>
                <a:off x="4342953" y="2997214"/>
                <a:ext cx="3069791" cy="817414"/>
              </a:xfrm>
              <a:prstGeom prst="homePlate">
                <a:avLst>
                  <a:gd name="adj" fmla="val 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F1F1F2"/>
                  </a:solidFill>
                  <a:latin typeface="Arial" panose="020B0604020202020204" pitchFamily="34" charset="0"/>
                  <a:cs typeface="Arial" panose="020B0604020202020204" pitchFamily="34" charset="0"/>
                </a:endParaRPr>
              </a:p>
            </p:txBody>
          </p:sp>
          <p:sp>
            <p:nvSpPr>
              <p:cNvPr id="21" name="Title 2">
                <a:extLst>
                  <a:ext uri="{FF2B5EF4-FFF2-40B4-BE49-F238E27FC236}">
                    <a16:creationId xmlns:a16="http://schemas.microsoft.com/office/drawing/2014/main" id="{5CD7AA75-44DF-CE56-2DFA-A7D119B74725}"/>
                  </a:ext>
                </a:extLst>
              </p:cNvPr>
              <p:cNvSpPr txBox="1">
                <a:spLocks/>
              </p:cNvSpPr>
              <p:nvPr/>
            </p:nvSpPr>
            <p:spPr>
              <a:xfrm>
                <a:off x="4452842" y="3877632"/>
                <a:ext cx="2741883" cy="461665"/>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2400" b="0" dirty="0">
                    <a:solidFill>
                      <a:srgbClr val="626362"/>
                    </a:solidFill>
                    <a:latin typeface="Arial" panose="020B0604020202020204" pitchFamily="34" charset="0"/>
                    <a:cs typeface="Arial" panose="020B0604020202020204" pitchFamily="34" charset="0"/>
                  </a:rPr>
                  <a:t>2025</a:t>
                </a:r>
              </a:p>
            </p:txBody>
          </p:sp>
          <p:sp>
            <p:nvSpPr>
              <p:cNvPr id="22" name="Rectangle 21">
                <a:extLst>
                  <a:ext uri="{FF2B5EF4-FFF2-40B4-BE49-F238E27FC236}">
                    <a16:creationId xmlns:a16="http://schemas.microsoft.com/office/drawing/2014/main" id="{008E916A-FCC0-3DF6-A6DB-09E6045F4EEC}"/>
                  </a:ext>
                </a:extLst>
              </p:cNvPr>
              <p:cNvSpPr/>
              <p:nvPr/>
            </p:nvSpPr>
            <p:spPr>
              <a:xfrm>
                <a:off x="4285838" y="3459638"/>
                <a:ext cx="790362" cy="354990"/>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C23519D-7303-4FA3-588E-2F09E6691E42}"/>
                  </a:ext>
                </a:extLst>
              </p:cNvPr>
              <p:cNvSpPr/>
              <p:nvPr/>
            </p:nvSpPr>
            <p:spPr>
              <a:xfrm>
                <a:off x="5042930" y="3648173"/>
                <a:ext cx="1166101" cy="166454"/>
              </a:xfrm>
              <a:prstGeom prst="rect">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rgbClr val="00AAC6"/>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C1AD42FF-371B-ED90-8954-5DF8496B696A}"/>
                  </a:ext>
                </a:extLst>
              </p:cNvPr>
              <p:cNvCxnSpPr>
                <a:cxnSpLocks/>
              </p:cNvCxnSpPr>
              <p:nvPr/>
            </p:nvCxnSpPr>
            <p:spPr>
              <a:xfrm flipH="1">
                <a:off x="7397616" y="1893634"/>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E874FD-E7FE-EF92-8975-02ED892751CB}"/>
                  </a:ext>
                </a:extLst>
              </p:cNvPr>
              <p:cNvCxnSpPr>
                <a:cxnSpLocks/>
                <a:stCxn id="26" idx="1"/>
              </p:cNvCxnSpPr>
              <p:nvPr/>
            </p:nvCxnSpPr>
            <p:spPr>
              <a:xfrm flipH="1">
                <a:off x="4330184" y="2550996"/>
                <a:ext cx="889391" cy="3154"/>
              </a:xfrm>
              <a:prstGeom prst="line">
                <a:avLst/>
              </a:prstGeom>
              <a:ln w="19050">
                <a:solidFill>
                  <a:schemeClr val="tx1"/>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6" name="Title 2">
                <a:extLst>
                  <a:ext uri="{FF2B5EF4-FFF2-40B4-BE49-F238E27FC236}">
                    <a16:creationId xmlns:a16="http://schemas.microsoft.com/office/drawing/2014/main" id="{7FE30D27-754C-640B-30A6-9F32747221CD}"/>
                  </a:ext>
                </a:extLst>
              </p:cNvPr>
              <p:cNvSpPr txBox="1">
                <a:spLocks/>
              </p:cNvSpPr>
              <p:nvPr/>
            </p:nvSpPr>
            <p:spPr>
              <a:xfrm>
                <a:off x="5219575" y="2366330"/>
                <a:ext cx="2348015" cy="369332"/>
              </a:xfrm>
              <a:prstGeom prst="rect">
                <a:avLst/>
              </a:prstGeom>
              <a:noFill/>
            </p:spPr>
            <p:txBody>
              <a:bodyPr vert="horz" wrap="square" lIns="121920" tIns="121920" rIns="121920" bIns="121920" rtlCol="0" anchor="t" anchorCtr="0">
                <a:spAutoFit/>
              </a:bodyPr>
              <a:lstStyle>
                <a:lvl1pPr algn="l" defTabSz="457200" rtl="0" eaLnBrk="1" latinLnBrk="0" hangingPunct="1">
                  <a:spcBef>
                    <a:spcPct val="0"/>
                  </a:spcBef>
                  <a:buNone/>
                  <a:defRPr sz="2800" b="1" kern="1200">
                    <a:solidFill>
                      <a:schemeClr val="tx2"/>
                    </a:solidFill>
                    <a:latin typeface="+mj-lt"/>
                    <a:ea typeface="+mj-ea"/>
                    <a:cs typeface="+mj-cs"/>
                  </a:defRPr>
                </a:lvl1pPr>
              </a:lstStyle>
              <a:p>
                <a:pPr defTabSz="609570"/>
                <a:r>
                  <a:rPr lang="en-US" sz="1600" dirty="0">
                    <a:solidFill>
                      <a:srgbClr val="007A96"/>
                    </a:solidFill>
                    <a:latin typeface="Arial"/>
                    <a:cs typeface="Arial"/>
                  </a:rPr>
                  <a:t>Up to $</a:t>
                </a:r>
                <a:endParaRPr lang="en-US" sz="1600" dirty="0">
                  <a:solidFill>
                    <a:srgbClr val="007A96"/>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B3EB588-85DC-2589-3488-76F12A30453A}"/>
                </a:ext>
              </a:extLst>
            </p:cNvPr>
            <p:cNvSpPr txBox="1"/>
            <p:nvPr/>
          </p:nvSpPr>
          <p:spPr>
            <a:xfrm>
              <a:off x="7368989" y="3976027"/>
              <a:ext cx="138548" cy="346249"/>
            </a:xfrm>
            <a:prstGeom prst="rect">
              <a:avLst/>
            </a:prstGeom>
            <a:noFill/>
          </p:spPr>
          <p:txBody>
            <a:bodyPr wrap="none" rtlCol="0">
              <a:spAutoFit/>
            </a:bodyPr>
            <a:lstStyle/>
            <a:p>
              <a:pPr defTabSz="609570"/>
              <a:endParaRPr lang="en-US" sz="2400" err="1">
                <a:solidFill>
                  <a:srgbClr val="7F7F7F"/>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618048FD-C045-BF08-E909-19B086134271}"/>
                </a:ext>
              </a:extLst>
            </p:cNvPr>
            <p:cNvCxnSpPr>
              <a:cxnSpLocks/>
            </p:cNvCxnSpPr>
            <p:nvPr/>
          </p:nvCxnSpPr>
          <p:spPr>
            <a:xfrm flipH="1">
              <a:off x="4330181" y="1674178"/>
              <a:ext cx="1" cy="2306072"/>
            </a:xfrm>
            <a:prstGeom prst="line">
              <a:avLst/>
            </a:prstGeom>
            <a:ln w="19050">
              <a:solidFill>
                <a:schemeClr val="tx1"/>
              </a:solidFill>
              <a:headEnd type="none"/>
              <a:tailEnd type="ova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5718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657FD6E-0ADF-D5A9-0B45-8BE11B1F8F84}"/>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496235" y="-3"/>
            <a:ext cx="8695767" cy="686676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2D5D365-FE39-96A4-82C3-B1095F959BF7}"/>
              </a:ext>
            </a:extLst>
          </p:cNvPr>
          <p:cNvGrpSpPr/>
          <p:nvPr/>
        </p:nvGrpSpPr>
        <p:grpSpPr>
          <a:xfrm>
            <a:off x="3387426" y="0"/>
            <a:ext cx="2656362" cy="6858000"/>
            <a:chOff x="2613448" y="0"/>
            <a:chExt cx="4214076" cy="6858000"/>
          </a:xfrm>
        </p:grpSpPr>
        <p:sp>
          <p:nvSpPr>
            <p:cNvPr id="8" name="Rectangle 7">
              <a:extLst>
                <a:ext uri="{FF2B5EF4-FFF2-40B4-BE49-F238E27FC236}">
                  <a16:creationId xmlns:a16="http://schemas.microsoft.com/office/drawing/2014/main" id="{16C7B314-E1BE-53C1-C8FA-99782A3D6648}"/>
                </a:ext>
              </a:extLst>
            </p:cNvPr>
            <p:cNvSpPr/>
            <p:nvPr/>
          </p:nvSpPr>
          <p:spPr>
            <a:xfrm flipV="1">
              <a:off x="2686586" y="0"/>
              <a:ext cx="3595507"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9" name="Rectangle 8">
              <a:extLst>
                <a:ext uri="{FF2B5EF4-FFF2-40B4-BE49-F238E27FC236}">
                  <a16:creationId xmlns:a16="http://schemas.microsoft.com/office/drawing/2014/main" id="{1C658F2B-212D-B165-50EF-0A4E3EFC01B5}"/>
                </a:ext>
              </a:extLst>
            </p:cNvPr>
            <p:cNvSpPr/>
            <p:nvPr/>
          </p:nvSpPr>
          <p:spPr>
            <a:xfrm>
              <a:off x="2613448" y="0"/>
              <a:ext cx="4214076" cy="6858000"/>
            </a:xfrm>
            <a:prstGeom prst="rect">
              <a:avLst/>
            </a:prstGeom>
            <a:gradFill flip="none" rotWithShape="1">
              <a:gsLst>
                <a:gs pos="34000">
                  <a:schemeClr val="bg1"/>
                </a:gs>
                <a:gs pos="82000">
                  <a:schemeClr val="bg1">
                    <a:alpha val="0"/>
                  </a:schemeClr>
                </a:gs>
              </a:gsLst>
              <a:lin ang="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sp>
        <p:nvSpPr>
          <p:cNvPr id="7" name="Content Placeholder 6">
            <a:extLst>
              <a:ext uri="{FF2B5EF4-FFF2-40B4-BE49-F238E27FC236}">
                <a16:creationId xmlns:a16="http://schemas.microsoft.com/office/drawing/2014/main" id="{D1845381-87E0-4FB6-8F52-1E890987960A}"/>
              </a:ext>
            </a:extLst>
          </p:cNvPr>
          <p:cNvSpPr>
            <a:spLocks noGrp="1"/>
          </p:cNvSpPr>
          <p:nvPr>
            <p:ph type="body" sz="quarter" idx="12"/>
          </p:nvPr>
        </p:nvSpPr>
        <p:spPr/>
        <p:txBody>
          <a:bodyPr>
            <a:noAutofit/>
          </a:bodyPr>
          <a:lstStyle/>
          <a:p>
            <a:pPr marL="0" marR="0" lvl="0" indent="0" algn="l" defTabSz="457200" rtl="0" eaLnBrk="1" fontAlgn="auto" latinLnBrk="0" hangingPunct="1">
              <a:lnSpc>
                <a:spcPct val="100000"/>
              </a:lnSpc>
              <a:spcBef>
                <a:spcPct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Assumes they pays 30% of his income in federal, state and social security taxes. Actual tax savings will depend on your contributions, applicable state tax rates and your personal tax situation. Please consult your tax adviser for details.</a:t>
            </a:r>
          </a:p>
        </p:txBody>
      </p:sp>
      <p:sp>
        <p:nvSpPr>
          <p:cNvPr id="2" name="Content Placeholder 1">
            <a:extLst>
              <a:ext uri="{FF2B5EF4-FFF2-40B4-BE49-F238E27FC236}">
                <a16:creationId xmlns:a16="http://schemas.microsoft.com/office/drawing/2014/main" id="{C5A3E900-880C-446D-912A-EC4BE89E649A}"/>
              </a:ext>
            </a:extLst>
          </p:cNvPr>
          <p:cNvSpPr>
            <a:spLocks noGrp="1"/>
          </p:cNvSpPr>
          <p:nvPr>
            <p:ph sz="quarter" idx="15"/>
          </p:nvPr>
        </p:nvSpPr>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Parking benefit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Contribution Limit $270 per month</a:t>
            </a:r>
            <a:r>
              <a:rPr kumimoji="0" lang="en-US" sz="2400" b="0" i="0" u="none" strike="noStrike" kern="1200" cap="none" spc="0" normalizeH="0" baseline="0" noProof="0">
                <a:ln>
                  <a:noFill/>
                </a:ln>
                <a:noFill/>
                <a:effectLst/>
                <a:uLnTx/>
                <a:uFillTx/>
                <a:latin typeface="Arial"/>
                <a:ea typeface="+mn-ea"/>
                <a:cs typeface="+mn-cs"/>
              </a:rPr>
              <a:t> </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He drives in to work each day,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paying for parking at a local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garage near his firm’s building. </a:t>
            </a:r>
          </a:p>
        </p:txBody>
      </p:sp>
      <p:sp>
        <p:nvSpPr>
          <p:cNvPr id="13" name="TextBox 12">
            <a:extLst>
              <a:ext uri="{FF2B5EF4-FFF2-40B4-BE49-F238E27FC236}">
                <a16:creationId xmlns:a16="http://schemas.microsoft.com/office/drawing/2014/main" id="{5221C142-1328-4EE9-B7FF-9621F9C189D8}"/>
              </a:ext>
              <a:ext uri="{C183D7F6-B498-43B3-948B-1728B52AA6E4}">
                <adec:decorative xmlns:adec="http://schemas.microsoft.com/office/drawing/2017/decorative" val="1"/>
              </a:ext>
            </a:extLst>
          </p:cNvPr>
          <p:cNvSpPr txBox="1"/>
          <p:nvPr/>
        </p:nvSpPr>
        <p:spPr>
          <a:xfrm>
            <a:off x="458963" y="6091700"/>
            <a:ext cx="4485913"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900" baseline="30000" dirty="0">
                <a:solidFill>
                  <a:srgbClr val="2A2C2C">
                    <a:lumMod val="75000"/>
                    <a:lumOff val="25000"/>
                  </a:srgbClr>
                </a:solidFill>
                <a:latin typeface="Arial"/>
                <a:cs typeface="Arial"/>
              </a:rPr>
              <a:t>*</a:t>
            </a:r>
            <a:r>
              <a:rPr kumimoji="0" lang="en-US" sz="900" b="0" i="0" u="none" strike="noStrike" kern="1200" cap="none" spc="0" normalizeH="0" baseline="0" noProof="0" dirty="0">
                <a:ln>
                  <a:noFill/>
                </a:ln>
                <a:solidFill>
                  <a:srgbClr val="2A2C2C">
                    <a:lumMod val="75000"/>
                    <a:lumOff val="25000"/>
                  </a:srgbClr>
                </a:solidFill>
                <a:effectLst/>
                <a:uLnTx/>
                <a:uFillTx/>
                <a:latin typeface="Arial"/>
                <a:ea typeface="+mn-ea"/>
                <a:cs typeface="Arial"/>
              </a:rPr>
              <a:t>Assumes the Finches pay 20% of their income in federal, State and social security taxes. Actual tax savings will depend on your HSA contributions, applicable State tax rates and your personal tax situation. Please consult your tax adviser for details. The example used is for illustrative purposes only. </a:t>
            </a:r>
            <a:endParaRPr kumimoji="0" lang="en-US" sz="900" b="0" i="0" u="none" strike="noStrike" kern="1200" cap="none" spc="0" normalizeH="0" baseline="0" noProof="0" dirty="0">
              <a:ln>
                <a:noFill/>
              </a:ln>
              <a:solidFill>
                <a:srgbClr val="2A2C2C">
                  <a:lumMod val="75000"/>
                  <a:lumOff val="25000"/>
                </a:srgbClr>
              </a:solidFill>
              <a:effectLst/>
              <a:uLnTx/>
              <a:uFillTx/>
              <a:latin typeface="Arial" panose="020B0604020202020204" pitchFamily="34" charset="0"/>
              <a:ea typeface="+mn-ea"/>
              <a:cs typeface="Arial" panose="020B0604020202020204" pitchFamily="34" charset="0"/>
            </a:endParaRPr>
          </a:p>
        </p:txBody>
      </p:sp>
      <p:grpSp>
        <p:nvGrpSpPr>
          <p:cNvPr id="33" name="Group 32">
            <a:extLst>
              <a:ext uri="{FF2B5EF4-FFF2-40B4-BE49-F238E27FC236}">
                <a16:creationId xmlns:a16="http://schemas.microsoft.com/office/drawing/2014/main" id="{119E373E-5B0A-2B92-E4DD-BBF00980EB55}"/>
              </a:ext>
            </a:extLst>
          </p:cNvPr>
          <p:cNvGrpSpPr/>
          <p:nvPr/>
        </p:nvGrpSpPr>
        <p:grpSpPr>
          <a:xfrm>
            <a:off x="852268" y="3744023"/>
            <a:ext cx="5319831" cy="2070471"/>
            <a:chOff x="884371" y="4292719"/>
            <a:chExt cx="5319831" cy="2218711"/>
          </a:xfrm>
        </p:grpSpPr>
        <p:grpSp>
          <p:nvGrpSpPr>
            <p:cNvPr id="34" name="Group 33">
              <a:extLst>
                <a:ext uri="{FF2B5EF4-FFF2-40B4-BE49-F238E27FC236}">
                  <a16:creationId xmlns:a16="http://schemas.microsoft.com/office/drawing/2014/main" id="{90BEB5CC-1018-DE7A-219A-034989E9C99A}"/>
                </a:ext>
              </a:extLst>
            </p:cNvPr>
            <p:cNvGrpSpPr/>
            <p:nvPr/>
          </p:nvGrpSpPr>
          <p:grpSpPr>
            <a:xfrm>
              <a:off x="1589978" y="4292719"/>
              <a:ext cx="4614224" cy="2218711"/>
              <a:chOff x="0" y="3836896"/>
              <a:chExt cx="4614224" cy="2365771"/>
            </a:xfrm>
          </p:grpSpPr>
          <p:sp>
            <p:nvSpPr>
              <p:cNvPr id="38" name="Rectangle 37">
                <a:extLst>
                  <a:ext uri="{FF2B5EF4-FFF2-40B4-BE49-F238E27FC236}">
                    <a16:creationId xmlns:a16="http://schemas.microsoft.com/office/drawing/2014/main" id="{E944DCB9-1790-99D0-4171-580AB7ADE9DB}"/>
                  </a:ext>
                </a:extLst>
              </p:cNvPr>
              <p:cNvSpPr/>
              <p:nvPr/>
            </p:nvSpPr>
            <p:spPr>
              <a:xfrm>
                <a:off x="114300" y="3836896"/>
                <a:ext cx="4499924" cy="2365771"/>
              </a:xfrm>
              <a:prstGeom prst="rect">
                <a:avLst/>
              </a:prstGeom>
              <a:solidFill>
                <a:srgbClr val="4F2883"/>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88899E46-0C7E-0E51-4035-B583D77EEA99}"/>
                  </a:ext>
                </a:extLst>
              </p:cNvPr>
              <p:cNvSpPr/>
              <p:nvPr/>
            </p:nvSpPr>
            <p:spPr>
              <a:xfrm>
                <a:off x="0" y="3836896"/>
                <a:ext cx="4499924" cy="2365771"/>
              </a:xfrm>
              <a:prstGeom prst="rect">
                <a:avLst/>
              </a:prstGeom>
              <a:solidFill>
                <a:srgbClr val="FFFFF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5" name="Content Placeholder 7">
              <a:extLst>
                <a:ext uri="{FF2B5EF4-FFF2-40B4-BE49-F238E27FC236}">
                  <a16:creationId xmlns:a16="http://schemas.microsoft.com/office/drawing/2014/main" id="{4C5750FD-D296-3CC4-01FD-A588DC1025EA}"/>
                </a:ext>
              </a:extLst>
            </p:cNvPr>
            <p:cNvSpPr txBox="1">
              <a:spLocks/>
            </p:cNvSpPr>
            <p:nvPr/>
          </p:nvSpPr>
          <p:spPr>
            <a:xfrm>
              <a:off x="884371"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They contribute</a:t>
              </a: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$8,000</a:t>
              </a:r>
              <a:endParaRPr kumimoji="0" lang="en-US" sz="20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6" name="Content Placeholder 7">
              <a:extLst>
                <a:ext uri="{FF2B5EF4-FFF2-40B4-BE49-F238E27FC236}">
                  <a16:creationId xmlns:a16="http://schemas.microsoft.com/office/drawing/2014/main" id="{36593338-33A3-8AB5-F8DE-76A2622B84D3}"/>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2A2C2C"/>
                  </a:solidFill>
                  <a:effectLst/>
                  <a:uLnTx/>
                  <a:uFillTx/>
                  <a:latin typeface="Arial"/>
                  <a:ea typeface="+mn-ea"/>
                  <a:cs typeface="+mn-cs"/>
                </a:rPr>
                <a:t>Their annual</a:t>
              </a:r>
              <a:br>
                <a:rPr kumimoji="0" lang="en-US" sz="2000" b="0" i="0" u="none" strike="noStrike" kern="1200" cap="none" spc="0" normalizeH="0" baseline="0" noProof="0" dirty="0">
                  <a:ln>
                    <a:noFill/>
                  </a:ln>
                  <a:solidFill>
                    <a:srgbClr val="2A2C2C"/>
                  </a:solidFill>
                  <a:effectLst/>
                  <a:uLnTx/>
                  <a:uFillTx/>
                  <a:latin typeface="Arial"/>
                  <a:ea typeface="+mn-ea"/>
                  <a:cs typeface="+mn-cs"/>
                </a:rPr>
              </a:br>
              <a:r>
                <a:rPr kumimoji="0" lang="en-US" sz="2000" b="0" i="0" u="none" strike="noStrike" kern="1200" cap="none" spc="0" normalizeH="0" baseline="0" noProof="0" dirty="0">
                  <a:ln>
                    <a:noFill/>
                  </a:ln>
                  <a:solidFill>
                    <a:srgbClr val="2A2C2C"/>
                  </a:solidFill>
                  <a:effectLst/>
                  <a:uLnTx/>
                  <a:uFillTx/>
                  <a:latin typeface="Arial"/>
                  <a:ea typeface="+mn-ea"/>
                  <a:cs typeface="+mn-cs"/>
                </a:rPr>
                <a:t>tax savings</a:t>
              </a:r>
              <a:r>
                <a:rPr lang="en-US" baseline="30000" dirty="0">
                  <a:solidFill>
                    <a:srgbClr val="2A2C2C"/>
                  </a:solidFill>
                  <a:latin typeface="Arial"/>
                </a:rPr>
                <a:t>*</a:t>
              </a:r>
              <a:endParaRPr kumimoji="0" lang="en-US" sz="2000" b="0" i="0" u="none" strike="noStrike" kern="1200" cap="none" spc="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Wingdings" pitchFamily="2" charset="2"/>
                <a:buNone/>
                <a:tabLst/>
                <a:defRPr/>
              </a:pPr>
              <a:r>
                <a:rPr kumimoji="0" lang="en-US" sz="3200" b="1" i="0" u="none" strike="noStrike" kern="1200" cap="none" spc="0" normalizeH="0" baseline="0" noProof="0" dirty="0">
                  <a:ln>
                    <a:noFill/>
                  </a:ln>
                  <a:solidFill>
                    <a:srgbClr val="007F93"/>
                  </a:solidFill>
                  <a:effectLst/>
                  <a:uLnTx/>
                  <a:uFillTx/>
                  <a:latin typeface="Arial"/>
                  <a:ea typeface="+mn-ea"/>
                  <a:cs typeface="+mn-cs"/>
                </a:rPr>
                <a:t>$1,600</a:t>
              </a:r>
              <a:endParaRPr kumimoji="0" lang="en-US" sz="3200" b="0" i="0" u="none" strike="noStrike" kern="1200" cap="none" spc="0" normalizeH="0" baseline="0" noProof="0" dirty="0">
                <a:ln>
                  <a:noFill/>
                </a:ln>
                <a:solidFill>
                  <a:srgbClr val="007F93"/>
                </a:solidFill>
                <a:effectLst/>
                <a:uLnTx/>
                <a:uFillTx/>
                <a:latin typeface="Arial"/>
                <a:ea typeface="+mn-ea"/>
                <a:cs typeface="+mn-cs"/>
              </a:endParaRPr>
            </a:p>
            <a:p>
              <a:pPr marL="309026" marR="0" lvl="0" indent="-298443" algn="l" defTabSz="609570" rtl="0" eaLnBrk="1" fontAlgn="auto" latinLnBrk="0" hangingPunct="1">
                <a:lnSpc>
                  <a:spcPct val="100000"/>
                </a:lnSpc>
                <a:spcBef>
                  <a:spcPts val="0"/>
                </a:spcBef>
                <a:spcAft>
                  <a:spcPts val="600"/>
                </a:spcAft>
                <a:buClr>
                  <a:srgbClr val="2A2C2C"/>
                </a:buClr>
                <a:buSzTx/>
                <a:buFont typeface="Wingdings" pitchFamily="2" charset="2"/>
                <a:buChar char="ü"/>
                <a:tabLst/>
                <a:defRPr/>
              </a:pPr>
              <a:endParaRPr kumimoji="0" lang="en-US" sz="2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endParaRPr>
            </a:p>
          </p:txBody>
        </p:sp>
        <p:sp>
          <p:nvSpPr>
            <p:cNvPr id="37" name="Triangle 36">
              <a:extLst>
                <a:ext uri="{FF2B5EF4-FFF2-40B4-BE49-F238E27FC236}">
                  <a16:creationId xmlns:a16="http://schemas.microsoft.com/office/drawing/2014/main" id="{0982CA73-1D6B-B07A-85B9-FCD36DDFF859}"/>
                </a:ext>
              </a:extLst>
            </p:cNvPr>
            <p:cNvSpPr/>
            <p:nvPr/>
          </p:nvSpPr>
          <p:spPr>
            <a:xfrm rot="5400000">
              <a:off x="2154015" y="5338100"/>
              <a:ext cx="1636878" cy="224527"/>
            </a:xfrm>
            <a:prstGeom prst="triangle">
              <a:avLst/>
            </a:prstGeom>
            <a:solidFill>
              <a:srgbClr val="FFFFFF"/>
            </a:solidFill>
            <a:ln w="9525" cap="flat" cmpd="sng" algn="ctr">
              <a:noFill/>
              <a:prstDash val="solid"/>
            </a:ln>
            <a:effectLst>
              <a:outerShdw blurRad="38100" dist="25400" dir="900000" algn="tl" rotWithShape="0">
                <a:prstClr val="black">
                  <a:alpha val="15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AAC6"/>
                </a:solidFill>
                <a:effectLst/>
                <a:uLnTx/>
                <a:uFillTx/>
                <a:latin typeface="Arial" panose="020B0604020202020204"/>
                <a:ea typeface="+mn-ea"/>
                <a:cs typeface="+mn-cs"/>
              </a:endParaRPr>
            </a:p>
          </p:txBody>
        </p:sp>
      </p:grpSp>
      <p:sp>
        <p:nvSpPr>
          <p:cNvPr id="31" name="Content Placeholder 7">
            <a:extLst>
              <a:ext uri="{FF2B5EF4-FFF2-40B4-BE49-F238E27FC236}">
                <a16:creationId xmlns:a16="http://schemas.microsoft.com/office/drawing/2014/main" id="{42EE3165-13F4-F170-671D-AC12F7B9B16C}"/>
              </a:ext>
            </a:extLst>
          </p:cNvPr>
          <p:cNvSpPr txBox="1">
            <a:spLocks/>
          </p:cNvSpPr>
          <p:nvPr/>
        </p:nvSpPr>
        <p:spPr>
          <a:xfrm>
            <a:off x="853018" y="1458739"/>
            <a:ext cx="3142785" cy="1743846"/>
          </a:xfrm>
          <a:prstGeom prst="rect">
            <a:avLst/>
          </a:prstGeom>
        </p:spPr>
        <p:txBody>
          <a:bodyPr lIns="0" tIns="0" rIns="0" bIns="0" anchor="t"/>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2A2C2C"/>
                </a:solidFill>
                <a:effectLst/>
                <a:uLnTx/>
                <a:uFillTx/>
                <a:latin typeface="Arial"/>
                <a:ea typeface="+mn-ea"/>
                <a:cs typeface="+mn-cs"/>
              </a:rPr>
              <a:t>HSA Family Plan</a:t>
            </a:r>
            <a:br>
              <a:rPr kumimoji="0" lang="en-US" sz="2800" b="0" i="0" u="none" strike="noStrike" kern="1200" cap="none" spc="600" normalizeH="0" baseline="0" noProof="0" dirty="0">
                <a:ln>
                  <a:noFill/>
                </a:ln>
                <a:solidFill>
                  <a:srgbClr val="2A2C2C"/>
                </a:solidFill>
                <a:effectLst/>
                <a:uLnTx/>
                <a:uFillTx/>
                <a:latin typeface="Arial"/>
                <a:ea typeface="+mn-ea"/>
                <a:cs typeface="+mn-cs"/>
              </a:rPr>
            </a:br>
            <a:endParaRPr kumimoji="0" lang="en-US" sz="2800" b="0" i="0" u="none" strike="noStrike" kern="1200" cap="none" spc="600" normalizeH="0" baseline="0" noProof="0" dirty="0">
              <a:ln>
                <a:noFill/>
              </a:ln>
              <a:solidFill>
                <a:srgbClr val="2A2C2C"/>
              </a:solidFill>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2A2C2C"/>
                </a:solidFill>
                <a:effectLst/>
                <a:uLnTx/>
                <a:uFillTx/>
                <a:latin typeface="NeueHaasGroteskText Pro"/>
                <a:ea typeface="+mn-ea"/>
                <a:cs typeface="+mn-cs"/>
              </a:rPr>
              <a:t>Along with their 401(k), they begin saving their HSA contributions to build a nest-egg for their future </a:t>
            </a:r>
          </a:p>
        </p:txBody>
      </p:sp>
      <p:sp>
        <p:nvSpPr>
          <p:cNvPr id="18" name="Title 17">
            <a:extLst>
              <a:ext uri="{FF2B5EF4-FFF2-40B4-BE49-F238E27FC236}">
                <a16:creationId xmlns:a16="http://schemas.microsoft.com/office/drawing/2014/main" id="{558FB026-3473-D311-2F14-BAAD72B23198}"/>
              </a:ext>
            </a:extLst>
          </p:cNvPr>
          <p:cNvSpPr>
            <a:spLocks noGrp="1"/>
          </p:cNvSpPr>
          <p:nvPr>
            <p:ph type="title"/>
          </p:nvPr>
        </p:nvSpPr>
        <p:spPr>
          <a:xfrm>
            <a:off x="853442" y="365759"/>
            <a:ext cx="5846616" cy="676724"/>
          </a:xfrm>
        </p:spPr>
        <p:txBody>
          <a:bodyPr/>
          <a:lstStyle/>
          <a:p>
            <a:r>
              <a:rPr lang="en-US" sz="4270">
                <a:latin typeface="Arial" panose="020B0604020202020204" pitchFamily="34" charset="0"/>
                <a:cs typeface="Arial" panose="020B0604020202020204" pitchFamily="34" charset="0"/>
              </a:rPr>
              <a:t>Meet the Finches</a:t>
            </a:r>
            <a:endParaRPr lang="en-US" sz="4270"/>
          </a:p>
        </p:txBody>
      </p:sp>
    </p:spTree>
    <p:extLst>
      <p:ext uri="{BB962C8B-B14F-4D97-AF65-F5344CB8AC3E}">
        <p14:creationId xmlns:p14="http://schemas.microsoft.com/office/powerpoint/2010/main" val="3783111683"/>
      </p:ext>
    </p:extLst>
  </p:cSld>
  <p:clrMapOvr>
    <a:masterClrMapping/>
  </p:clrMapOvr>
</p:sld>
</file>

<file path=ppt/theme/theme1.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10.xml><?xml version="1.0" encoding="utf-8"?>
<a:theme xmlns:a="http://schemas.openxmlformats.org/drawingml/2006/main" name="5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3.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4.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5.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6.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7.xml><?xml version="1.0" encoding="utf-8"?>
<a:theme xmlns:a="http://schemas.openxmlformats.org/drawingml/2006/main" name="1_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8.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53C776D-A1AD-6945-BC34-85F058B018A5}">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Heather Gerken</DisplayName>
        <AccountId>179</AccountId>
        <AccountType/>
      </UserInfo>
    </SharedWithUsers>
    <MediaLengthInSeconds xmlns="a4c24deb-6510-4f36-abef-353a6680f7e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F9C5C-4AE9-4CAB-B8E3-1C1DE0310AC7}">
  <ds:schemaRefs>
    <ds:schemaRef ds:uri="http://schemas.microsoft.com/sharepoint/v3/contenttype/forms"/>
  </ds:schemaRefs>
</ds:datastoreItem>
</file>

<file path=customXml/itemProps2.xml><?xml version="1.0" encoding="utf-8"?>
<ds:datastoreItem xmlns:ds="http://schemas.openxmlformats.org/officeDocument/2006/customXml" ds:itemID="{5E7A5411-1508-4269-AC3F-11C20CE73CFB}">
  <ds:schemaRefs>
    <ds:schemaRef ds:uri="eee692be-9dfa-450e-84ce-8c4db8d683c5"/>
    <ds:schemaRef ds:uri="http://schemas.microsoft.com/office/2006/documentManagement/types"/>
    <ds:schemaRef ds:uri="http://schemas.openxmlformats.org/package/2006/metadata/core-properties"/>
    <ds:schemaRef ds:uri="http://schemas.microsoft.com/office/2006/metadata/properties"/>
    <ds:schemaRef ds:uri="http://purl.org/dc/dcmitype/"/>
    <ds:schemaRef ds:uri="ce94e72a-f1bf-4a8c-b95b-2de3b9ea1f72"/>
    <ds:schemaRef ds:uri="http://www.w3.org/XML/1998/namespace"/>
    <ds:schemaRef ds:uri="http://purl.org/dc/terms/"/>
    <ds:schemaRef ds:uri="http://schemas.microsoft.com/office/infopath/2007/PartnerControls"/>
    <ds:schemaRef ds:uri="http://purl.org/dc/elements/1.1/"/>
    <ds:schemaRef ds:uri="9babf503-ade8-4b92-8801-769fe6ea6535"/>
    <ds:schemaRef ds:uri="a4c24deb-6510-4f36-abef-353a6680f7e7"/>
  </ds:schemaRefs>
</ds:datastoreItem>
</file>

<file path=customXml/itemProps3.xml><?xml version="1.0" encoding="utf-8"?>
<ds:datastoreItem xmlns:ds="http://schemas.openxmlformats.org/officeDocument/2006/customXml" ds:itemID="{90895E11-F8BA-4646-B02F-F82D4E4A4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436</TotalTime>
  <Words>2375</Words>
  <Application>Microsoft Office PowerPoint</Application>
  <PresentationFormat>Widescreen</PresentationFormat>
  <Paragraphs>251</Paragraphs>
  <Slides>18</Slides>
  <Notes>17</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18</vt:i4>
      </vt:variant>
    </vt:vector>
  </HeadingPairs>
  <TitlesOfParts>
    <vt:vector size="41"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Times</vt:lpstr>
      <vt:lpstr>Wingdings</vt:lpstr>
      <vt:lpstr>TITLE</vt:lpstr>
      <vt:lpstr>CONTENT</vt:lpstr>
      <vt:lpstr>BASIC LAYOUTS</vt:lpstr>
      <vt:lpstr>SECTION BREAKS</vt:lpstr>
      <vt:lpstr>1_BASIC LAYOUTS</vt:lpstr>
      <vt:lpstr>CLOSING</vt:lpstr>
      <vt:lpstr>1_CONTENT</vt:lpstr>
      <vt:lpstr>1_SECTION BREAKS</vt:lpstr>
      <vt:lpstr>1_CLOSING</vt:lpstr>
      <vt:lpstr>5_CONTENT</vt:lpstr>
      <vt:lpstr>CONTENT</vt:lpstr>
      <vt:lpstr>Level-up your health savings with an LPFSA </vt:lpstr>
      <vt:lpstr>Save more for dental and vision expenses  </vt:lpstr>
      <vt:lpstr>PowerPoint Presentation</vt:lpstr>
      <vt:lpstr>Tax-free contributions </vt:lpstr>
      <vt:lpstr>Save  $600+</vt:lpstr>
      <vt:lpstr>Save on LPFSA  eligible expenses</vt:lpstr>
      <vt:lpstr>The more you contribute  the more you save</vt:lpstr>
      <vt:lpstr>2025 Carryover</vt:lpstr>
      <vt:lpstr>Meet the Finches</vt:lpstr>
      <vt:lpstr>They spend smarter</vt:lpstr>
      <vt:lpstr>A LPFSA can complement your HSA nicely if you are saving for the long-term </vt:lpstr>
      <vt:lpstr>Tips to  spend smarter</vt:lpstr>
      <vt:lpstr>PowerPoint Presentation</vt:lpstr>
      <vt:lpstr>What’s needed  for reimbursement</vt:lpstr>
      <vt:lpstr>HealthEquity makes saving easy</vt:lpstr>
      <vt:lpstr>Get started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11</cp:revision>
  <dcterms:created xsi:type="dcterms:W3CDTF">2022-12-21T18:10:06Z</dcterms:created>
  <dcterms:modified xsi:type="dcterms:W3CDTF">2024-08-07T18:06:32Z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2022-12-21T18:10:06Z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dfe812dc-d8f4-4dcc-be2a-8bdf1371abd2</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3803000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